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69" r:id="rId5"/>
    <p:sldId id="270" r:id="rId6"/>
    <p:sldId id="261" r:id="rId7"/>
    <p:sldId id="262" r:id="rId8"/>
    <p:sldId id="263" r:id="rId9"/>
    <p:sldId id="271" r:id="rId10"/>
    <p:sldId id="264" r:id="rId11"/>
    <p:sldId id="258" r:id="rId12"/>
    <p:sldId id="272" r:id="rId13"/>
    <p:sldId id="265" r:id="rId14"/>
    <p:sldId id="273" r:id="rId15"/>
    <p:sldId id="266" r:id="rId16"/>
    <p:sldId id="274" r:id="rId17"/>
    <p:sldId id="268" r:id="rId18"/>
    <p:sldId id="275" r:id="rId19"/>
    <p:sldId id="276" r:id="rId20"/>
    <p:sldId id="277" r:id="rId21"/>
    <p:sldId id="259" r:id="rId22"/>
    <p:sldId id="278"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090" y="-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30/11/2012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30/11/2012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foroswebgratis.com/mensaje-_poder_para_hacerle_frente_al_orgullo-122564-2119068-1-5699258.ht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655078" y="1124744"/>
            <a:ext cx="7920880" cy="2520280"/>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dirty="0" smtClean="0">
                <a:latin typeface="Algerian" pitchFamily="82" charset="0"/>
              </a:rPr>
              <a:t>Antídoto </a:t>
            </a:r>
            <a:r>
              <a:rPr lang="es-CO" sz="4400" dirty="0">
                <a:latin typeface="Algerian" pitchFamily="82" charset="0"/>
              </a:rPr>
              <a:t>para el orgullo</a:t>
            </a:r>
          </a:p>
        </p:txBody>
      </p:sp>
      <p:sp>
        <p:nvSpPr>
          <p:cNvPr id="5" name="4 Rectángulo"/>
          <p:cNvSpPr/>
          <p:nvPr/>
        </p:nvSpPr>
        <p:spPr>
          <a:xfrm>
            <a:off x="1583669" y="4725144"/>
            <a:ext cx="6120680" cy="707886"/>
          </a:xfrm>
          <a:prstGeom prst="rect">
            <a:avLst/>
          </a:prstGeom>
          <a:solidFill>
            <a:srgbClr val="FFC000"/>
          </a:solidFill>
        </p:spPr>
        <p:txBody>
          <a:bodyPr wrap="square">
            <a:spAutoFit/>
          </a:bodyPr>
          <a:lstStyle/>
          <a:p>
            <a:r>
              <a:rPr lang="es-CO" sz="4000" dirty="0" smtClean="0">
                <a:latin typeface="Agency FB" pitchFamily="34" charset="0"/>
                <a:hlinkClick r:id="rId2" action="ppaction://hlinkfile"/>
              </a:rPr>
              <a:t>PODER</a:t>
            </a:r>
            <a:r>
              <a:rPr lang="es-CO" sz="4000" dirty="0" smtClean="0">
                <a:latin typeface="Agency FB" pitchFamily="34" charset="0"/>
              </a:rPr>
              <a:t> </a:t>
            </a:r>
            <a:r>
              <a:rPr lang="es-CO" sz="4000" dirty="0">
                <a:latin typeface="Agency FB" pitchFamily="34" charset="0"/>
              </a:rPr>
              <a:t>para hacerle frente al orgullo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s2.mm.bing.net/images/thumbnail.aspx?q=4856217136334345&amp;id=ba258d4f31dc4e6dae9fc26d428e4f9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700808"/>
            <a:ext cx="3096344" cy="289215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323528" y="332656"/>
            <a:ext cx="5184576" cy="6192688"/>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b="1" dirty="0">
                <a:solidFill>
                  <a:srgbClr val="002060"/>
                </a:solidFill>
              </a:rPr>
              <a:t>El diccionario define el orgullo como: </a:t>
            </a:r>
          </a:p>
          <a:p>
            <a:pPr algn="ctr"/>
            <a:r>
              <a:rPr lang="es-ES" sz="3200" dirty="0">
                <a:solidFill>
                  <a:srgbClr val="002060"/>
                </a:solidFill>
              </a:rPr>
              <a:t>  «Exceso de valoración propia por el que uno se cree superior a los demás» o «Sentimiento de satisfacción por un comportamiento bueno o por una obra bien hecha»</a:t>
            </a:r>
          </a:p>
        </p:txBody>
      </p:sp>
    </p:spTree>
    <p:extLst>
      <p:ext uri="{BB962C8B-B14F-4D97-AF65-F5344CB8AC3E}">
        <p14:creationId xmlns:p14="http://schemas.microsoft.com/office/powerpoint/2010/main" val="28076087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1"/>
          </a:xfrm>
        </p:spPr>
        <p:txBody>
          <a:bodyPr>
            <a:normAutofit/>
          </a:bodyPr>
          <a:lstStyle/>
          <a:p>
            <a:pPr marL="0" indent="0" algn="ctr">
              <a:buNone/>
            </a:pPr>
            <a:r>
              <a:rPr lang="es-CO" dirty="0" smtClean="0"/>
              <a:t>Contrario al orgullo, el apóstol Pablo dice: </a:t>
            </a:r>
            <a:r>
              <a:rPr lang="es-CO" i="1" dirty="0" smtClean="0">
                <a:solidFill>
                  <a:srgbClr val="0070C0"/>
                </a:solidFill>
              </a:rPr>
              <a:t>“El </a:t>
            </a:r>
            <a:r>
              <a:rPr lang="es-CO" i="1" dirty="0">
                <a:solidFill>
                  <a:srgbClr val="0070C0"/>
                </a:solidFill>
              </a:rPr>
              <a:t>amor no es jactancioso, no se envanece</a:t>
            </a:r>
            <a:r>
              <a:rPr lang="es-CO" i="1" dirty="0" smtClean="0">
                <a:solidFill>
                  <a:srgbClr val="0070C0"/>
                </a:solidFill>
              </a:rPr>
              <a:t>...</a:t>
            </a:r>
            <a:r>
              <a:rPr lang="es-CO" dirty="0" smtClean="0"/>
              <a:t>”</a:t>
            </a:r>
          </a:p>
          <a:p>
            <a:pPr marL="0" indent="0" algn="ctr">
              <a:buNone/>
            </a:pPr>
            <a:r>
              <a:rPr lang="es-CO" b="1" dirty="0" smtClean="0">
                <a:solidFill>
                  <a:srgbClr val="FF0000"/>
                </a:solidFill>
              </a:rPr>
              <a:t>1 Corintios 13:4,up.</a:t>
            </a:r>
          </a:p>
          <a:p>
            <a:pPr marL="0" indent="0" algn="ctr">
              <a:buNone/>
            </a:pPr>
            <a:r>
              <a:rPr lang="es-CO" b="1" i="1" u="sng" dirty="0" smtClean="0">
                <a:solidFill>
                  <a:srgbClr val="FF0000"/>
                </a:solidFill>
              </a:rPr>
              <a:t>¿Qué consecuencias ha tenido el orgullo?</a:t>
            </a:r>
          </a:p>
        </p:txBody>
      </p:sp>
      <p:pic>
        <p:nvPicPr>
          <p:cNvPr id="2050" name="Picture 2" descr="http://ts1.mm.bing.net/images/thumbnail.aspx?q=4715209060057460&amp;id=d1c45b09e421eda499ce33ca41917c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780928"/>
            <a:ext cx="3240360" cy="3528392"/>
          </a:xfrm>
          <a:prstGeom prst="rect">
            <a:avLst/>
          </a:prstGeom>
          <a:noFill/>
          <a:extLst>
            <a:ext uri="{909E8E84-426E-40DD-AFC4-6F175D3DCCD1}">
              <a14:hiddenFill xmlns:a14="http://schemas.microsoft.com/office/drawing/2010/main">
                <a:solidFill>
                  <a:srgbClr val="FFFFFF"/>
                </a:solidFill>
              </a14:hiddenFill>
            </a:ext>
          </a:extLst>
        </p:spPr>
      </p:pic>
      <p:sp>
        <p:nvSpPr>
          <p:cNvPr id="5" name="4 Elipse"/>
          <p:cNvSpPr/>
          <p:nvPr/>
        </p:nvSpPr>
        <p:spPr>
          <a:xfrm>
            <a:off x="-540568" y="2924944"/>
            <a:ext cx="5328592" cy="352839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CO" sz="2400" b="1" dirty="0"/>
              <a:t>El orgullo ha destruido familias enteras, matrimonios, amistades, todo por mantener una posición de perfección o por mantener lo que se piensa que está bien.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barn(inVertical)">
                                      <p:cBhvr>
                                        <p:cTn id="24" dur="500"/>
                                        <p:tgtEl>
                                          <p:spTgt spid="2050"/>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5721499"/>
          </a:xfrm>
        </p:spPr>
        <p:txBody>
          <a:bodyPr>
            <a:normAutofit lnSpcReduction="10000"/>
          </a:bodyPr>
          <a:lstStyle/>
          <a:p>
            <a:pPr marL="0" indent="0" algn="ctr">
              <a:buNone/>
            </a:pPr>
            <a:r>
              <a:rPr lang="es-CO" sz="4400" dirty="0"/>
              <a:t>Podemos decir con seguridad que solamente hay dos cosas que destruyen las relaciones de forma permanente</a:t>
            </a:r>
            <a:r>
              <a:rPr lang="es-CO" sz="4400" dirty="0" smtClean="0"/>
              <a:t>:</a:t>
            </a:r>
          </a:p>
          <a:p>
            <a:pPr marL="0" indent="0" algn="ctr">
              <a:buNone/>
            </a:pPr>
            <a:r>
              <a:rPr lang="es-CO" sz="4400" dirty="0" smtClean="0"/>
              <a:t> </a:t>
            </a:r>
            <a:r>
              <a:rPr lang="es-CO" sz="4400" dirty="0"/>
              <a:t>el </a:t>
            </a:r>
            <a:r>
              <a:rPr lang="es-CO" sz="4400" i="1" dirty="0">
                <a:solidFill>
                  <a:srgbClr val="0070C0"/>
                </a:solidFill>
              </a:rPr>
              <a:t>orgullo</a:t>
            </a:r>
            <a:r>
              <a:rPr lang="es-CO" sz="4400" dirty="0"/>
              <a:t> y el </a:t>
            </a:r>
            <a:r>
              <a:rPr lang="es-CO" sz="4400" i="1" dirty="0">
                <a:solidFill>
                  <a:srgbClr val="0070C0"/>
                </a:solidFill>
              </a:rPr>
              <a:t>egoísmo. </a:t>
            </a:r>
          </a:p>
          <a:p>
            <a:pPr marL="0" indent="0">
              <a:buNone/>
            </a:pPr>
            <a:endParaRPr lang="es-CO" i="1" dirty="0">
              <a:solidFill>
                <a:srgbClr val="0070C0"/>
              </a:solidFill>
            </a:endParaRPr>
          </a:p>
        </p:txBody>
      </p:sp>
      <p:pic>
        <p:nvPicPr>
          <p:cNvPr id="3074" name="Picture 2" descr="http://ts3.mm.bing.net/images/thumbnail.aspx?q=4632286152558534&amp;id=033f54da6e84f712fd5c3f2df83d98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908720"/>
            <a:ext cx="2880320" cy="244827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s3.mm.bing.net/images/thumbnail.aspx?q=4517254049038654&amp;id=2b873a0d67f5c2c9509f12f4e092a0d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221088"/>
            <a:ext cx="2880320" cy="244827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940152" y="332656"/>
            <a:ext cx="2880320" cy="584775"/>
          </a:xfrm>
          <a:prstGeom prst="rect">
            <a:avLst/>
          </a:prstGeom>
        </p:spPr>
        <p:txBody>
          <a:bodyPr wrap="square">
            <a:spAutoFit/>
          </a:bodyPr>
          <a:lstStyle/>
          <a:p>
            <a:r>
              <a:rPr lang="es-CO" sz="3200" dirty="0" smtClean="0"/>
              <a:t>         </a:t>
            </a:r>
            <a:r>
              <a:rPr lang="es-CO" sz="3200" dirty="0" smtClean="0">
                <a:solidFill>
                  <a:srgbClr val="FF0000"/>
                </a:solidFill>
              </a:rPr>
              <a:t>Orgullo</a:t>
            </a:r>
            <a:endParaRPr lang="es-CO" sz="3200" dirty="0">
              <a:solidFill>
                <a:srgbClr val="FF0000"/>
              </a:solidFill>
            </a:endParaRPr>
          </a:p>
        </p:txBody>
      </p:sp>
      <p:sp>
        <p:nvSpPr>
          <p:cNvPr id="5" name="4 Rectángulo"/>
          <p:cNvSpPr/>
          <p:nvPr/>
        </p:nvSpPr>
        <p:spPr>
          <a:xfrm>
            <a:off x="6084168" y="3447907"/>
            <a:ext cx="2880320" cy="584775"/>
          </a:xfrm>
          <a:prstGeom prst="rect">
            <a:avLst/>
          </a:prstGeom>
        </p:spPr>
        <p:txBody>
          <a:bodyPr wrap="square">
            <a:spAutoFit/>
          </a:bodyPr>
          <a:lstStyle/>
          <a:p>
            <a:r>
              <a:rPr lang="es-CO" sz="3200" dirty="0" smtClean="0"/>
              <a:t>       </a:t>
            </a:r>
            <a:r>
              <a:rPr lang="es-CO" sz="3200" dirty="0" smtClean="0">
                <a:solidFill>
                  <a:srgbClr val="FF0000"/>
                </a:solidFill>
              </a:rPr>
              <a:t>Egoísmo</a:t>
            </a:r>
            <a:endParaRPr lang="es-CO" sz="3200" dirty="0">
              <a:solidFill>
                <a:srgbClr val="FF0000"/>
              </a:solidFill>
            </a:endParaRPr>
          </a:p>
        </p:txBody>
      </p:sp>
    </p:spTree>
    <p:extLst>
      <p:ext uri="{BB962C8B-B14F-4D97-AF65-F5344CB8AC3E}">
        <p14:creationId xmlns:p14="http://schemas.microsoft.com/office/powerpoint/2010/main" val="413897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arn(inVertical)">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076"/>
                                        </p:tgtEl>
                                        <p:attrNameLst>
                                          <p:attrName>style.visibility</p:attrName>
                                        </p:attrNameLst>
                                      </p:cBhvr>
                                      <p:to>
                                        <p:strVal val="visible"/>
                                      </p:to>
                                    </p:set>
                                    <p:animEffect transition="in" filter="barn(inVertical)">
                                      <p:cBhvr>
                                        <p:cTn id="2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528392"/>
          </a:xfrm>
        </p:spPr>
        <p:txBody>
          <a:bodyPr>
            <a:normAutofit fontScale="92500" lnSpcReduction="10000"/>
          </a:bodyPr>
          <a:lstStyle/>
          <a:p>
            <a:pPr marL="0" indent="0" algn="ctr">
              <a:buNone/>
            </a:pPr>
            <a:r>
              <a:rPr lang="es-CO" sz="4000" i="1" dirty="0"/>
              <a:t>Veamos dos cosas importantes acerca del </a:t>
            </a:r>
            <a:r>
              <a:rPr lang="es-CO" sz="4000" i="1" dirty="0" smtClean="0"/>
              <a:t>orgullo:</a:t>
            </a:r>
          </a:p>
          <a:p>
            <a:pPr marL="0" indent="0">
              <a:buNone/>
            </a:pPr>
            <a:r>
              <a:rPr lang="es-CO" sz="4000" b="1" dirty="0" smtClean="0"/>
              <a:t>1). </a:t>
            </a:r>
            <a:r>
              <a:rPr lang="es-CO" sz="2800" b="1" i="1" u="sng" dirty="0" smtClean="0">
                <a:solidFill>
                  <a:srgbClr val="FF0000"/>
                </a:solidFill>
              </a:rPr>
              <a:t> </a:t>
            </a:r>
            <a:r>
              <a:rPr lang="es-CO" sz="2800" b="1" i="1" u="sng" dirty="0">
                <a:solidFill>
                  <a:srgbClr val="FF0000"/>
                </a:solidFill>
              </a:rPr>
              <a:t>LO QUE EL ORGULLO HACE A LAS RELACIONES:</a:t>
            </a:r>
            <a:endParaRPr lang="es-CO" sz="2800" i="1" u="sng" dirty="0">
              <a:solidFill>
                <a:srgbClr val="FF0000"/>
              </a:solidFill>
            </a:endParaRPr>
          </a:p>
          <a:p>
            <a:pPr marL="0" indent="0" algn="ctr">
              <a:buNone/>
            </a:pPr>
            <a:r>
              <a:rPr lang="es-CO" sz="4000" i="1" dirty="0"/>
              <a:t>“</a:t>
            </a:r>
            <a:r>
              <a:rPr lang="es-CO" sz="4000" dirty="0">
                <a:solidFill>
                  <a:srgbClr val="0070C0"/>
                </a:solidFill>
              </a:rPr>
              <a:t>Ciertamente la soberbia concebirá contienda; mas con los avisados está la </a:t>
            </a:r>
            <a:r>
              <a:rPr lang="es-CO" sz="4000" dirty="0" smtClean="0">
                <a:solidFill>
                  <a:srgbClr val="0070C0"/>
                </a:solidFill>
              </a:rPr>
              <a:t>sabiduría</a:t>
            </a:r>
            <a:r>
              <a:rPr lang="es-CO" sz="4000" i="1" dirty="0" smtClean="0"/>
              <a:t>” </a:t>
            </a:r>
            <a:r>
              <a:rPr lang="es-CO" sz="4000" i="1" dirty="0">
                <a:solidFill>
                  <a:srgbClr val="FF0000"/>
                </a:solidFill>
              </a:rPr>
              <a:t>Prov. 13:10</a:t>
            </a:r>
            <a:endParaRPr lang="es-CO" sz="4000" dirty="0">
              <a:solidFill>
                <a:srgbClr val="FF0000"/>
              </a:solidFill>
            </a:endParaRPr>
          </a:p>
          <a:p>
            <a:pPr marL="0" indent="0" algn="ctr">
              <a:buNone/>
            </a:pPr>
            <a:endParaRPr lang="es-CO" sz="4000" i="1" dirty="0"/>
          </a:p>
        </p:txBody>
      </p:sp>
      <p:sp>
        <p:nvSpPr>
          <p:cNvPr id="4" name="3 Rectángulo"/>
          <p:cNvSpPr/>
          <p:nvPr/>
        </p:nvSpPr>
        <p:spPr>
          <a:xfrm>
            <a:off x="234934" y="4005064"/>
            <a:ext cx="5849234" cy="2677656"/>
          </a:xfrm>
          <a:prstGeom prst="rect">
            <a:avLst/>
          </a:prstGeom>
          <a:solidFill>
            <a:srgbClr val="FFC000"/>
          </a:solidFill>
        </p:spPr>
        <p:txBody>
          <a:bodyPr wrap="square">
            <a:spAutoFit/>
          </a:bodyPr>
          <a:lstStyle/>
          <a:p>
            <a:pPr algn="ctr"/>
            <a:r>
              <a:rPr lang="es-CO" sz="2800" dirty="0"/>
              <a:t>El orgullo es una fuerza destructiva en las relaciones. A continuación vamos a ver cuatro cosas que el orgullo causa, para que podamos comprender que el ser orgullosos no es algo de lo cual podamos vanagloriarnos.</a:t>
            </a:r>
          </a:p>
        </p:txBody>
      </p:sp>
      <p:pic>
        <p:nvPicPr>
          <p:cNvPr id="4098" name="Picture 2" descr="http://ts3.mm.bing.net/images/thumbnail.aspx?q=4835562643719662&amp;id=97d1b335f0874b7714bd66258058c8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9102" y="4005064"/>
            <a:ext cx="2808312"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928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randombar(horizontal)">
                                      <p:cBhvr>
                                        <p:cTn id="22" dur="500"/>
                                        <p:tgtEl>
                                          <p:spTgt spid="4098"/>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80">
                                          <p:stCondLst>
                                            <p:cond delay="0"/>
                                          </p:stCondLst>
                                        </p:cTn>
                                        <p:tgtEl>
                                          <p:spTgt spid="4"/>
                                        </p:tgtEl>
                                      </p:cBhvr>
                                    </p:animEffect>
                                    <p:anim calcmode="lin" valueType="num">
                                      <p:cBhvr>
                                        <p:cTn id="2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3" dur="26">
                                          <p:stCondLst>
                                            <p:cond delay="650"/>
                                          </p:stCondLst>
                                        </p:cTn>
                                        <p:tgtEl>
                                          <p:spTgt spid="4"/>
                                        </p:tgtEl>
                                      </p:cBhvr>
                                      <p:to x="100000" y="60000"/>
                                    </p:animScale>
                                    <p:animScale>
                                      <p:cBhvr>
                                        <p:cTn id="34" dur="166" decel="50000">
                                          <p:stCondLst>
                                            <p:cond delay="676"/>
                                          </p:stCondLst>
                                        </p:cTn>
                                        <p:tgtEl>
                                          <p:spTgt spid="4"/>
                                        </p:tgtEl>
                                      </p:cBhvr>
                                      <p:to x="100000" y="100000"/>
                                    </p:animScale>
                                    <p:animScale>
                                      <p:cBhvr>
                                        <p:cTn id="35" dur="26">
                                          <p:stCondLst>
                                            <p:cond delay="1312"/>
                                          </p:stCondLst>
                                        </p:cTn>
                                        <p:tgtEl>
                                          <p:spTgt spid="4"/>
                                        </p:tgtEl>
                                      </p:cBhvr>
                                      <p:to x="100000" y="80000"/>
                                    </p:animScale>
                                    <p:animScale>
                                      <p:cBhvr>
                                        <p:cTn id="36" dur="166" decel="50000">
                                          <p:stCondLst>
                                            <p:cond delay="1338"/>
                                          </p:stCondLst>
                                        </p:cTn>
                                        <p:tgtEl>
                                          <p:spTgt spid="4"/>
                                        </p:tgtEl>
                                      </p:cBhvr>
                                      <p:to x="100000" y="100000"/>
                                    </p:animScale>
                                    <p:animScale>
                                      <p:cBhvr>
                                        <p:cTn id="37" dur="26">
                                          <p:stCondLst>
                                            <p:cond delay="1642"/>
                                          </p:stCondLst>
                                        </p:cTn>
                                        <p:tgtEl>
                                          <p:spTgt spid="4"/>
                                        </p:tgtEl>
                                      </p:cBhvr>
                                      <p:to x="100000" y="90000"/>
                                    </p:animScale>
                                    <p:animScale>
                                      <p:cBhvr>
                                        <p:cTn id="38" dur="166" decel="50000">
                                          <p:stCondLst>
                                            <p:cond delay="1668"/>
                                          </p:stCondLst>
                                        </p:cTn>
                                        <p:tgtEl>
                                          <p:spTgt spid="4"/>
                                        </p:tgtEl>
                                      </p:cBhvr>
                                      <p:to x="100000" y="100000"/>
                                    </p:animScale>
                                    <p:animScale>
                                      <p:cBhvr>
                                        <p:cTn id="39" dur="26">
                                          <p:stCondLst>
                                            <p:cond delay="1808"/>
                                          </p:stCondLst>
                                        </p:cTn>
                                        <p:tgtEl>
                                          <p:spTgt spid="4"/>
                                        </p:tgtEl>
                                      </p:cBhvr>
                                      <p:to x="100000" y="95000"/>
                                    </p:animScale>
                                    <p:animScale>
                                      <p:cBhvr>
                                        <p:cTn id="4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880320"/>
          </a:xfrm>
        </p:spPr>
        <p:txBody>
          <a:bodyPr>
            <a:normAutofit lnSpcReduction="10000"/>
          </a:bodyPr>
          <a:lstStyle/>
          <a:p>
            <a:pPr marL="0" indent="0">
              <a:buNone/>
            </a:pPr>
            <a:r>
              <a:rPr lang="es-CO" sz="4800" b="1" dirty="0" smtClean="0"/>
              <a:t>a)</a:t>
            </a:r>
            <a:r>
              <a:rPr lang="es-CO" b="1" dirty="0" smtClean="0"/>
              <a:t>. </a:t>
            </a:r>
            <a:r>
              <a:rPr lang="es-CO" b="1" i="1" u="sng" dirty="0"/>
              <a:t>Produce malos entendidos:</a:t>
            </a:r>
            <a:endParaRPr lang="es-CO" i="1" u="sng" dirty="0"/>
          </a:p>
          <a:p>
            <a:pPr marL="0" indent="0">
              <a:buNone/>
            </a:pPr>
            <a:r>
              <a:rPr lang="es-CO" dirty="0" smtClean="0"/>
              <a:t>La </a:t>
            </a:r>
            <a:r>
              <a:rPr lang="es-CO" dirty="0"/>
              <a:t>persona que tiene problemas con el orgullo piensa que lo sabe todo</a:t>
            </a:r>
            <a:r>
              <a:rPr lang="es-CO" dirty="0" smtClean="0"/>
              <a:t>, </a:t>
            </a:r>
          </a:p>
          <a:p>
            <a:pPr marL="0" indent="0">
              <a:buNone/>
            </a:pPr>
            <a:r>
              <a:rPr lang="es-CO" dirty="0" smtClean="0"/>
              <a:t>que </a:t>
            </a:r>
            <a:r>
              <a:rPr lang="es-CO" dirty="0"/>
              <a:t>siempre tiene la razón, </a:t>
            </a:r>
            <a:endParaRPr lang="es-CO" dirty="0" smtClean="0"/>
          </a:p>
          <a:p>
            <a:pPr marL="0" indent="0">
              <a:buNone/>
            </a:pPr>
            <a:r>
              <a:rPr lang="es-CO" dirty="0" smtClean="0"/>
              <a:t>que </a:t>
            </a:r>
            <a:r>
              <a:rPr lang="es-CO" dirty="0"/>
              <a:t>nunca se equivoca. </a:t>
            </a:r>
            <a:endParaRPr lang="es-CO" dirty="0" smtClean="0"/>
          </a:p>
        </p:txBody>
      </p:sp>
      <p:pic>
        <p:nvPicPr>
          <p:cNvPr id="5122" name="Picture 2" descr="http://ts3.mm.bing.net/images/thumbnail.aspx?q=4643526061588510&amp;id=7bf5ae65511ee03472fbb4d02a70322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3715868"/>
            <a:ext cx="2088232" cy="26776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3715868"/>
            <a:ext cx="6120680" cy="2677656"/>
          </a:xfrm>
          <a:prstGeom prst="rect">
            <a:avLst/>
          </a:prstGeom>
          <a:solidFill>
            <a:schemeClr val="accent6">
              <a:lumMod val="40000"/>
              <a:lumOff val="60000"/>
            </a:schemeClr>
          </a:solidFill>
        </p:spPr>
        <p:txBody>
          <a:bodyPr wrap="square">
            <a:spAutoFit/>
          </a:bodyPr>
          <a:lstStyle/>
          <a:p>
            <a:r>
              <a:rPr lang="es-CO" sz="2800" dirty="0"/>
              <a:t>Piensa que nadie puede enseñarle nada, y como consecuencia de esto nunca escucha a nadie. Su orgullo le lleva a suponer que todo lo sabe. Saca sus propias conclusiones y como resultado tenemos malos entendidos.           </a:t>
            </a:r>
          </a:p>
        </p:txBody>
      </p:sp>
    </p:spTree>
    <p:extLst>
      <p:ext uri="{BB962C8B-B14F-4D97-AF65-F5344CB8AC3E}">
        <p14:creationId xmlns:p14="http://schemas.microsoft.com/office/powerpoint/2010/main" val="134049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0.gstatic.com/images?q=tbn:ANd9GcSZcLfFM6CqDmYwwB0mQwW1NVUjcFI8pjUwvxWsBBqwvAnRQIs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76672"/>
            <a:ext cx="2628900" cy="27412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0.gstatic.com/images?q=tbn:ANd9GcSKHMzxFsYPGmNlKM24lC-6ruYGZZQNfxB76aCSKVglj3zqYwM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573016"/>
            <a:ext cx="2628900" cy="2880320"/>
          </a:xfrm>
          <a:prstGeom prst="rect">
            <a:avLst/>
          </a:prstGeom>
          <a:noFill/>
          <a:extLst>
            <a:ext uri="{909E8E84-426E-40DD-AFC4-6F175D3DCCD1}">
              <a14:hiddenFill xmlns:a14="http://schemas.microsoft.com/office/drawing/2010/main">
                <a:solidFill>
                  <a:srgbClr val="FFFFFF"/>
                </a:solidFill>
              </a14:hiddenFill>
            </a:ext>
          </a:extLst>
        </p:spPr>
      </p:pic>
      <p:sp>
        <p:nvSpPr>
          <p:cNvPr id="2" name="1 Pergamino vertical"/>
          <p:cNvSpPr/>
          <p:nvPr/>
        </p:nvSpPr>
        <p:spPr>
          <a:xfrm>
            <a:off x="539552" y="476672"/>
            <a:ext cx="5256584" cy="5832648"/>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t>El orgullo nos puede cegar y no nos deja ver que somos seres imperfectos. </a:t>
            </a:r>
            <a:endParaRPr lang="es-CO" sz="2800" b="1" dirty="0" smtClean="0"/>
          </a:p>
          <a:p>
            <a:endParaRPr lang="es-CO" sz="2800" b="1" dirty="0"/>
          </a:p>
          <a:p>
            <a:r>
              <a:rPr lang="es-CO" sz="2800" b="1" dirty="0" smtClean="0"/>
              <a:t>Por </a:t>
            </a:r>
            <a:r>
              <a:rPr lang="es-CO" sz="2800" b="1" dirty="0"/>
              <a:t>supuesto, toda la gente que nos rodea está equivocada y todo esto nos lleva a malos entendidos con las personas que nos rodean.</a:t>
            </a:r>
          </a:p>
        </p:txBody>
      </p:sp>
    </p:spTree>
    <p:extLst>
      <p:ext uri="{BB962C8B-B14F-4D97-AF65-F5344CB8AC3E}">
        <p14:creationId xmlns:p14="http://schemas.microsoft.com/office/powerpoint/2010/main" val="3893079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circle(in)">
                                      <p:cBhvr>
                                        <p:cTn id="14"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088232"/>
          </a:xfrm>
        </p:spPr>
        <p:txBody>
          <a:bodyPr>
            <a:normAutofit fontScale="92500" lnSpcReduction="20000"/>
          </a:bodyPr>
          <a:lstStyle/>
          <a:p>
            <a:pPr marL="0" indent="0">
              <a:buNone/>
            </a:pPr>
            <a:r>
              <a:rPr lang="es-CO" sz="5200" b="1" dirty="0" smtClean="0"/>
              <a:t>B)</a:t>
            </a:r>
            <a:r>
              <a:rPr lang="es-CO" b="1" dirty="0" smtClean="0"/>
              <a:t>. </a:t>
            </a:r>
            <a:r>
              <a:rPr lang="es-CO" sz="4000" b="1" u="sng" dirty="0"/>
              <a:t>Provoca argumentos:</a:t>
            </a:r>
            <a:endParaRPr lang="es-CO" sz="4000" u="sng" dirty="0"/>
          </a:p>
          <a:p>
            <a:pPr marL="0" indent="0">
              <a:buNone/>
            </a:pPr>
            <a:r>
              <a:rPr lang="es-CO" sz="3400" i="1" dirty="0">
                <a:solidFill>
                  <a:srgbClr val="0070C0"/>
                </a:solidFill>
              </a:rPr>
              <a:t>“No nos hagamos vanagloriosos, irritándonos unos a otros, envidiándonos unos a otros.” </a:t>
            </a:r>
            <a:r>
              <a:rPr lang="es-CO" sz="3400" i="1" dirty="0" smtClean="0">
                <a:solidFill>
                  <a:srgbClr val="FF0000"/>
                </a:solidFill>
              </a:rPr>
              <a:t>Gal. 5:26.</a:t>
            </a:r>
            <a:endParaRPr lang="es-CO" sz="3400" i="1" dirty="0">
              <a:solidFill>
                <a:srgbClr val="FF0000"/>
              </a:solidFill>
            </a:endParaRPr>
          </a:p>
        </p:txBody>
      </p:sp>
      <p:sp>
        <p:nvSpPr>
          <p:cNvPr id="4" name="3 Rectángulo"/>
          <p:cNvSpPr/>
          <p:nvPr/>
        </p:nvSpPr>
        <p:spPr>
          <a:xfrm>
            <a:off x="395536" y="2828836"/>
            <a:ext cx="4824536" cy="3539430"/>
          </a:xfrm>
          <a:prstGeom prst="rect">
            <a:avLst/>
          </a:prstGeom>
        </p:spPr>
        <p:txBody>
          <a:bodyPr wrap="square">
            <a:spAutoFit/>
          </a:bodyPr>
          <a:lstStyle/>
          <a:p>
            <a:r>
              <a:rPr lang="es-CO" sz="3200" dirty="0"/>
              <a:t>Cuando la persona está llena de orgullo, solamente le conduce a discutir y a no entrar en razón. Siempre tendrá algo que argumentar para no reconocer que está equivocado.</a:t>
            </a:r>
          </a:p>
        </p:txBody>
      </p:sp>
      <p:pic>
        <p:nvPicPr>
          <p:cNvPr id="2050" name="Picture 2" descr="http://t3.gstatic.com/images?q=tbn:ANd9GcQswhSp8mpG_7-y3rs11gWgO0NhcXw5OJZ4v6XwQFsaahz4k60l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828836"/>
            <a:ext cx="2952328" cy="353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6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wheel(1)">
                                      <p:cBhvr>
                                        <p:cTn id="17" dur="2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1" y="404665"/>
            <a:ext cx="6510799" cy="3600399"/>
          </a:xfrm>
        </p:spPr>
        <p:txBody>
          <a:bodyPr>
            <a:noAutofit/>
          </a:bodyPr>
          <a:lstStyle/>
          <a:p>
            <a:pPr marL="0" indent="0">
              <a:buNone/>
            </a:pPr>
            <a:r>
              <a:rPr lang="es-CO" sz="900" dirty="0"/>
              <a:t> </a:t>
            </a:r>
            <a:r>
              <a:rPr lang="es-CO" sz="2400" dirty="0"/>
              <a:t>Cuenta una pequeña historia de un hombre muy orgulloso que viajaba en avión, una aeromoza se le acercó para pedirle de favor que se abrochara el cinturón de seguridad, a lo que él le contesto de una forma muy arrogante: “Superman nunca se abrocha el cinturón”. La azafata le contestó con inteligencia: “Superman tampoco necesita aviones”. En definitiva, tuvo que abrocharse el </a:t>
            </a:r>
            <a:r>
              <a:rPr lang="es-CO" sz="2400" dirty="0" smtClean="0"/>
              <a:t>cinturón.</a:t>
            </a:r>
            <a:r>
              <a:rPr lang="es-CO" sz="2400" dirty="0"/>
              <a:t>           </a:t>
            </a:r>
          </a:p>
        </p:txBody>
      </p:sp>
      <p:sp>
        <p:nvSpPr>
          <p:cNvPr id="4" name="3 Rectángulo"/>
          <p:cNvSpPr/>
          <p:nvPr/>
        </p:nvSpPr>
        <p:spPr>
          <a:xfrm>
            <a:off x="1" y="4437112"/>
            <a:ext cx="9097924" cy="2062103"/>
          </a:xfrm>
          <a:prstGeom prst="rect">
            <a:avLst/>
          </a:prstGeom>
        </p:spPr>
        <p:txBody>
          <a:bodyPr wrap="square">
            <a:spAutoFit/>
          </a:bodyPr>
          <a:lstStyle/>
          <a:p>
            <a:r>
              <a:rPr lang="es-CO" sz="3200" dirty="0"/>
              <a:t>Así somos muchas veces, nuestro orgullo nos hace argumentar con todas las personas, aun en contra de la razón. Siempre tenemos una salida para todo y esto ocasiona irritación y problemas con otras personas.</a:t>
            </a:r>
          </a:p>
        </p:txBody>
      </p:sp>
      <p:sp>
        <p:nvSpPr>
          <p:cNvPr id="5" name="AutoShape 2" descr="data:image/jpeg;base64,/9j/4AAQSkZJRgABAQAAAQABAAD/2wCEAAkGBhQSERUUEhQWFRUWGB0ZGRgXFhgcIBocHB0dIB4eHxwYHCYfHRwjHxwbIDAgJCcqLC0sGiAyNTAqNSYsLCkBCQoKDgwOGg8PGikcHCEsKSwsKSksKSwpKSwsKSkpKSksLCkpLCkpKSwpKSkpKSwpKSwsLCkpKSksLCwsLCwsLP/AABEIAHgAoAMBIgACEQEDEQH/xAAcAAACAgMBAQAAAAAAAAAAAAAFBgQHAAIDAQj/xAA8EAACAQIEBAQDBgQGAgMAAAABAhEDIQAEEjEFBiJBE1FhcTKBkQdCobHB8BQjUtEVM2Jy4fEkkhZTgv/EABkBAAMBAQEAAAAAAAAAAAAAAAIDBAEABf/EACcRAAICAgICAgEEAwAAAAAAAAABAhEDIRIxBEETInEjM1FhBRQy/9oADAMBAAIRAxEAPwBczNB0PUAPdl/vvjahxKqp6ajj/bVa30MYsnmblzJor1AiUqdPpkD4qrWAEzZdzHr5YQeIcvZqmoqsIpuR4ZZ11OOxCTqvvt3GIuJQpGVs5mKgGvXUgyNSgwfMMb/Q++JWT5lr010KlJh5NSViT6k3OLB5M5Yy4yaHMJSqVSCXLKpiSYA9hgfQ4Zl6vEkWlSVKFMHVAtUY7C82m0Dyxvxm/ILLc1uGUvl0WJsvi0wZjcTBjSPqcC+K5unXAJospmCYVvO06VPrf8O9pcTyeWOZoqtGkFQlqjLTWTA6VEDYkkn2xHqUMtrrVRQQygp00NMQxgksfOSQPYeuA+MP5WJdbmBAAaVfN0SiBRfSvTt0rqXTB/pE2nE3KfaFXp01LVKVWpPVrVkJE2GpdIBUTJ0tO/bDEnDaEhRlqbhFSnPhr1QRrYyO8AAdpJwN5jySNl2RKNCk7leoJTBCEliw73gKDeL45Ro7nfon5P7SkJOpWAmxBDgiDJlYZfYg/hjtmuOUq9KsEYsGpujTNiVYR1AEyJtivaPCaKXZ1aLyzAj8TB9scuO8wKlI0qT3YQzL2U/dBB+I3+WNpydJipNJXRE5EpmmSWqL1QQPiUMotIMRUvHb0nBvPZ4aiGMA/Xy7+uK5GYek2ukxWO3oOxH3h6du2J54maq+IGIZbMgKhpPdSd1NxG4OHSwcto2Hk8Y0xx/+QVKQSl4tQmSzqiFfFJEAm5ZrdOm4uLWxvw2hmqY0ZfKMoLGNdImAIBEMFUwYuwPpMRhXy+Ud2pwKgeVhma6wbNruLG9jHYx2s3h3MBeiPGeoJYIGU6wSwAkNT1ALMQzRdR52S4rpjVOT2lQs0eW8+/StOoA5Ziq6U1QQGJAYCdVoM9jEY8TkXMeDTrGNNTQqnWFHX8M2MDtfue2LBrU6hipTb72saRYN8LhY7EgyP1xtkyxSpRe6OT0x/X/T6apHuRjqiC5SYg8a5Gq5ZA9UJpZws62IWdi2kWHmcHKX2UVPDnVRJiYTWZ3iGtvhnzavWyz0akERue4m1/T8oxy4DnqtJBSY6lFlncR2n5j6jBLijLlRSlTOrazpeDNU2299j+7Yf+XuSzV0M9WogYkWvpYfdM+Yghu8jHbidFqNc1qaI2qzoyKVb3BG43n1xH5X469LMN4tN6dCsQrK7T4ZmEdTPwrtHZQvlgPZruifzVw+tmHXL0ioFASdRsah+Jj56RCj3bzxAyfB6juDVqeJpnqAi+0Ael5+Xnjpmaq5jNmnqUsSWYSkiTcEHqjb8MFsvnl/iBlwCahAJAnpUjudtu02j2wV2xfSCjZdloqoJlvfbYev7ONuHcPWlrewibm19hvA3E+uEnnr7Rv4TMNTpdVSnSGnpBAqNeWk7It4G5IkQLwuX+cznadalVSmTqDsgVtNRZC7ajBBgQDHfByTSsLGucuKH2hxDLVGK0qiVo0q3hsHIB3chZ6dxItOnzwpNxCulSpVr5irl6dR2Kq9MdINgqKWu4Ee+rbClSzr0Mw9TL0WVi1SmIU06bUtKiG8wCOkz5zM44Zzij00pqwLPSYhJcsL21EbTBtYXGBavoYlV8htzXF1q1aavUqpTozUbxSVkD+pFaKqaYQkk/Ewi84BcU5pX4aYJZTBVEamoKxpACRKk7DaVnywtcW4/Urv1AMNGmNOo6ASbT+YvA3wd5ZzJqUBTSlNIdVYmu66YWQ0FxYgCLWC45wrb2dGak+K0QsuX1mtUpik9NdSK9F1m5PisZgksCINgdsK/Ec+1RySTJJLESZY3JM4YuZ+JAtUp6QgUKRDM0yqggsxJYHceRANpOFDX6+uK8S9v2TZXbr+DbxiNi2O1PMR1AxYj2/e/vGIjH5fP/nGqvB98OE0WTwLIeNlC4rU6RVgI0KzF1HaCIQyGBv38seLxRSlUELRemJmH06Q/SQoYargPeVki2APIGeX+KWjVg0qwNMyJvcpfcCekkXgnB3mXlViWK1iQ6hUp6S5Ok/5atqsARO0QsmIxFOCUqZdjyNx0aZivXc6jmXYAkIUrGiOqGnQoIEkk7jYDDtwPmptD6wQKNJNTuvTVYKfECywgkqoDyZnbFdZnhWbBIegTJERUUxAgBe2wJjG+RzqsqZd3aMxYEAEopiNzE6pwLjaCxuNtSRZXLfOGYq0krZg5Y0i0lwaiaRcOpUppLEgR1D54FZf7RKy1f8Ay8v4VFmkMDLU5Er94+JNgYAix2IAAZvg9IZZKDVK2lCZC+GNZNlnVKyNhfEmnw98sxdQoNNStmVnVenVZlCltIAtHTPngOcUMnh49pj5/jeVzA1U69F5AJCsJudIJU9Qk2g7fTELiNaqmhFLlCY0evtBMkScVDxHiJXN1DT62ZSjzAUyov0mTBhgT3UYf+Ac6uUGWWkKeYppKu1YujKguSwhha53kDfBTj7Jov7NIJ8t835fMStGkuXrAFnphEUkT1FXAGodybH0wJ4+c3Vr06+VcFdKw4qIAWDG9ztYbzNsK3EOW8ylRa7GmhuOmshZzB7JvaxbyOHPl9l/hqaKbooUiZIN+8XG98Dk+n2iW4IrN+nkVMVuIco1quYevUWk5qdZU1RZvvbCIm4F7EY2pcIdarME6lBD+ErMkQCAXAAZhvAiPfDhmzpGqYj2v6Qd/lecTMq1SqASxY2hCAq7bnSdV43g4FTcuzMmOOKVQW0Vjx7MsHQkk6JsSen/AI9IHrOOWWzVWuGLAvTAliAOme8AX+RnFlcy8spmKSMoTxaYm5kbXU94vIsflgHT4DWCBKb0QCfhBZB/+pQzb0OGcqErHLLJyIfBOXaCaXNSsr6AswhEXkb3na+AnBsnTJrCiah16lWmyibg7aWgkiZUYYeBqpLUaTUiytKyzCREEiVvGkiD5ThaXh2YyOapmrTqUprLBIOlusHocdJMRsw3M42Nu7MzTjFRcO/YD4jTYgBgVZEMhgQbRFiBMbSOwHlgMDi/Oc6K5vK16bgHwUd6bmdQKCbXNmAgj19MUEx+WKsc7IZLZ0D3xo/pjUnGasNBJOSfS6sYgMDeex9L/S+LYyz5c0/Fy8NTbqE6yyEbgEmZiZEz5Yp5Wvhx5FTxHFGqW8JyxhSBJA7sRYWmO4xNnjyVlXjyqVfyT+J+GCaa+JTE+KJqMW6oIUg9oE3YmTfAXg+XqVc2IPwOzEkiwBN5/d8WGODZQEj+GUzvqdzMz+GImVyKeLUFClSorTgT1DU8AySTuNUD32kjE0cyrSLcniTTi2cOIcMqaQFdtc2KMNQNoOkr69jiRmeKVlcpUdlcCdJMSD39Qb2G1sG8nw1VrM2osKUaRadVr+okGO9x5YBZniK50+Fo0MtQqjObKY+75m0lRaPS+A7HwuNyb7A2Z4fRR6j5mn4ni1JBgsyiBElSDf5471hTpIHy9MUalNikshBckdS3JJ0gapNjfvsMzXFvCB8N3A2B1kF47x2nyO2Jz89ZkZek3itYG8gEwWi47xH0GHyjJURRlCbaWg/yxw3K06KHiNemtRhqFF6igqDsWBOoN3i1j8sN1PlrK1l8TJVDqAgNTcVBMbEfoT+MY+ekpktP1sfrf54P8G5jq5SstWhPiLG2zjurBY1KfwtBGGvBaJ/9nf8AYcznMz9Piq0q8yPMd4NhJXftg7wzNPmKYc1TSIf/AC+vTUXSOoKCHYzsTa07bh+cw3iOXpaDOo6QXUg/ExbSLAmCpUEH6nvyzypXqLTq06lIL90+KA2g/dYaZHt5YS4JIox5JSk72OPEKlMqrDqIUQVMTHn5k7X2wNyryUbuSD8zt7wLYgHNpJCaApMalLaduoiQO+0YW+K80DKZh6QAq6COoObTfTBWJUyLYT8bb0VY/IxwTsC0syVuJsTt7n9cWhwvj3iUE8SHFVF1I3UHPeQZkiAZ7Til1zD9jv2/7w68Bz0ogmCFAH4z38x27x5YrywqJ4re2OFbOjwcypIIFGoWAu3+UxX/AGiTN/xtFFnFg88cWZF8OkzFGUhoZgJWzCCY2ZRtivicFhVR2HI8GMxmMw2gTakJI98PnJvD6xzC1KdKo1NA/UKbldQWACQN5tG+FPlzhn8RmqNG/wDMqKpgxAJ6rmwtN8fSfDuFUlpUKdIFAruiGnqBTcABgbSJJkQfKbhU5aoZi1JSFKnkc3I1UaWmCZqVGXYE30q2mwnsMecSypoFtcAtBYLMatOwm58xN4IPbEnivN5plkGlirEa4n4SRGmQpjqgmfi77kvleJ5bM5anUqUw0iYYkiQdJvv7eQtiOWPirPUh5OTNKuxPzNFvgou2tVIFzEROokm/64F8N41WWhVNfT/JLBHb4/Fqo5He5IVxJvsO2HrxaIMpRpqo/wBIn6mTitOfuJipmTSpU6aLTOnoVVlwJZjpALEA6QTMDb4jjcTUnQHkxnjhbFfQsANqIWLbfP3xLbNq1IUzACjSCJn5zvDYjmkZEgH3Gw/c3xEr0I2J29e+/wCOLqvs8qLlHosbKVqFZUoZ3wfDooER1paCsDs4M3N79ybYY8l9nWRpAVVV6wIBTxHLqJ76RE/PAzk7iNBKc1WEMbzB3gyQbGQcMeW4hT0inl1Phiy2so+Z/LEzk90z01GOr2Cua6gy+WdErKVcNTWhUYltbgANTN3hRMhyRDGIxE5ZQJQVZtET5iI3xN524RrysJdhVQyb7sAZO/fAvL1KiHw2AWCAB3INw095EH6jCZt0ivAkpNf0JeUzhSNzFjfcfv8APHDmiipC1V+LZj/UCLH3Eb41azNH9TD5gnHDidWabfL9MejFaTPAnqT/ACBNWGXl/ijGAFBZVgszRAmxHTPeN8K2OlOsV23IjGzjyR35GXmvi3iKqKqjQTdT2aJEe6gzOFXHRmI9++NqWULKSLxE38/+sAo8UazjjMSf8Nq//W/n8J2+Qxq2QqDdH/8AVv7Y2zh0+yPh+vN1Gv0UmIgXk2taJ9T+O2Lk5j4mMvlq51BWCK1JSwB1uNEgEyd5sI33xSPIufr0DmBRCLUqIKf81SYVpLEAn4oHfBg8cLUayOxeq2marSC41AgjUAQI+7AAvAuMJl2Oik0QOL5orpUE9I3/AH3w68n9WTpTP3jvt1HFYVMxNz7/AFnyw98HrN/BUApgaZJ+pxnlL6or/wAWv1X+Bv8ABAIN5mx8sAOVOHkZzM5muikM7KuzAEGGItsSMCK3MOYpHp6h6nEx+IPTphkYqViQVVw0rO06hcsDF+/bEcLSPS8txk1foWeYuHeBVqJpgatStcjSQbC17yLYXSS5j71jHl+/1xYv+L0a1MVK6lFBjqBgGOzET+uA2dOVUkoASASAVcbT5gfTviyORpUeVkwK+SZBp5KpT0uwGgFUtuAY6ie5Fr+uLE4HxNSigL7k9jhOyWTD1FVtLlgaTESGVgJifPpDW/qO+GfhPDgidRIZd9r7dvbvgJmeK3JsOV83CPadALmO5tpX3Jj6Y24hw2mUTUA3hgKDcGAoG4vss/XAOpxICsKVbRTpmsKviExKjUQp12nWqwTYhowzZk/D6tA9QQbzgaoXLK3NtMrzj/2ZM7PUylbUSdRp1Cdz5VFGnvswU23OEbivDK2XLUsxTam47N33gg7MLi4ti6eJZZGmoVJYEBNLMpJNgJQix7g2OI3HeGnOZV6NXS9SmrGkzABi7K0KTAX/AEzA1ET2s6GRoRJXsoQDHqmDItGGzlXkxcxTNWs7ImyhY1Me56hAXAPjPD1pVWVCSg21C8Hz9sPU7dHOLSshyXYzvuf1wW5ey2tysEsYIiPY7274D0zpPyP4jBbg9F6lVUpDrJt6eZPoACcaxbQ+ZHIMCNaHy0npI+c9vb54jZ3P+Kz6TFJJBb0UdUdyTsPljK/HappCiYL3EzJCnaT5xiJmmFFFSx6S7A/0qCVB92APywpIwFcvVtXEWUiC5ZQAY0kbAny6QDg1xniI8Lw6tMq/woAJiIIJP+3TI7YU+VW/8pGa4OoH1kGfnfFh8WqpUo1S7EEUqjQ0HqZzB6huAoG+0eWBmvsh+N0miqqrNPcT2wx0uOeFSRdVwoET6YEZmqOwGwBj2ExPriEz3xRKCl2DjzSxt8RgyXHTWzNJKx00jUAfTYlZvfcTt88OzZ6nqKsShUlTpB6VFhc7Da/liptf64ceA8SaupQt/OCgdU/zFXbbq1rYSLke2J82NVopw55Sl9nYxcbrZaqKa0lIcFmckSWLCCdQs0AW3wj8w50L/KTy6jJM+Q9Pl54MnJsupmhIEkjuQN5iQPzwl5hpZo2k4HGrD8ifqiyqmVbWlRIkOGj/AFAkyY/0kj54MZjMVai6qKoFZZJqKSV7RAIFoO9jiFk3MmfUD/m+NKWdq0yJcvTJIKQOkdoaJ9e+2FO/ZEpuP/J7S5eL6QW11Kp0OziZURAXYDTvERYWnDdR4elOqPDlUWmqrTDHSDJuV21aYGA2ZzJ10nU21KQd9yJuLXE4LU88GZ2FzqgQDHSIgdpFxjU7RyOfGGl6Keb69+1MflqItggtMBSVs+kwRE2vsewJ7fKL4AnNA1iz9IVVUFukXYlt4A2X6Y6UzOut3+CmST5xI85g39DvjggJzTxgZVCqL11LqoAiTuY/3TPvit867AMWMs8aj73/ALYsDnzShy9VhqA8RYEd9JG8WEN9cV7xbMh3JEwdp/fkMU4kqsGc29EFidz3wycmUZeoSYhQJ1ad5m/aYie0+WADjpX5/nH6YY+UFIVyALmxYwLdp3m+CYLGdeH0qC+IX1RsDZp8jBvBtt88AOJMxy9aq/xOQPkYCgew/XE3MU9bBR6DeY+cRtt+WBnOVXQEpahPxFR90DaT5mScZ0AuxfyDnzO4II7HscMvFuYAcuVRjqqdLISZQatRm0MpvEes4WcnVUOS1lM/LHucqAnpmPXvHp8sHSew7Zwdr48J741w28qfZ3UztI1TWo0KeoopqEyzASYCjYeZwTko7Zyjb0KqD5euLJXgdCuiu2W/gqgHQ1Cqbkd2SoCAdrqwnEdPs8GTrA1a1KuNOpRTLWM21agI2m2DGYzZCt5sZGx3E9/ywL+ys3cSZwvlT+OpNQq5oLU7kUQCyC9uuC3nbYT64l0fsByo+PMVz7Cmv6HC2vMOlgQ5VpBVwoEMLT6CbRtfFrcM5k8ehTqiBqQEidm+9HoDOJpr40V4V8zoprL8U0sD/wC0T/fBXL5kuIkSLjvsce4zBZkiE65d9TBdNvLtN/pjrw54NRqbatblijEiGDXN56Su9vbGYzCo9BALiGZrPU8NitQnqck6QQpEXud2Ex9cMPCqVQn+YADZoWYQXCrfeBJnzbGYzBvoJdhPPctLnENFxpJBam4+66ixIG4IlSPIk77UhmaRR2VhBDEMJ2IJET6Xx7jMNxdGS7ODVJgbdvl/fDVwPpop2kE+fczb6YzGYZICXQZNcZai1apvsqm8nsP1J8hivs3mmqOzuZZjJOMxmANRN4LlFrVVptKz3VZJ7+fl3xw4lSCVXUTCsVv3CmJ/DHmMwa7NJnLfL9TOVRTp2Au7nZF8z/bvi4OEZnTkFy6HLNTpyop1rEi5Lt0kXM/sY9xmJ8r3RZgiqsVBVlmKhUWfhT4R7d498Rc/mOnT6THn/wBYzGYqWkiCe2Bama2vET28zvh/5L4kTkgDurOu/YGfpfGYzE3lftno/wCN/e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8" name="Picture 6" descr="http://t3.gstatic.com/images?q=tbn:ANd9GcTmGKE2XH5FyAXxKN_hf6EadMuCnuiIkA_QtgtIM_vaFoXlRcF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0311" y="332656"/>
            <a:ext cx="2407614" cy="2927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7514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5971440"/>
          </a:xfrm>
        </p:spPr>
        <p:txBody>
          <a:bodyPr>
            <a:normAutofit fontScale="92500" lnSpcReduction="10000"/>
          </a:bodyPr>
          <a:lstStyle/>
          <a:p>
            <a:pPr marL="0" indent="0">
              <a:buNone/>
            </a:pPr>
            <a:r>
              <a:rPr lang="es-CO" sz="4800" b="1" dirty="0" smtClean="0"/>
              <a:t>C)</a:t>
            </a:r>
            <a:r>
              <a:rPr lang="es-CO" b="1" dirty="0" smtClean="0"/>
              <a:t>. </a:t>
            </a:r>
            <a:r>
              <a:rPr lang="es-CO" sz="4000" b="1" u="sng" dirty="0"/>
              <a:t>Evita la </a:t>
            </a:r>
            <a:r>
              <a:rPr lang="es-CO" sz="4000" b="1" u="sng" dirty="0" smtClean="0"/>
              <a:t>intimidad.</a:t>
            </a:r>
          </a:p>
          <a:p>
            <a:pPr marL="0" indent="0">
              <a:buNone/>
            </a:pPr>
            <a:r>
              <a:rPr lang="es-CO" dirty="0" smtClean="0"/>
              <a:t>Nunca </a:t>
            </a:r>
            <a:r>
              <a:rPr lang="es-CO" dirty="0"/>
              <a:t>podemos acercarnos a las personas orgullosas, ellos ponen un muro de separación frente a todos los que les rodean, paredes que no permiten que nadie se acerque. Por eso evitan tener intimidad con las personas, poniendo una máscara de arrogancia, pensando que si los conocen bien perderán su imagen de perfección. </a:t>
            </a:r>
          </a:p>
        </p:txBody>
      </p:sp>
      <p:sp>
        <p:nvSpPr>
          <p:cNvPr id="4" name="AutoShape 2" descr="http://t3.gstatic.com/images?q=tbn:ANd9GcTAuq7Od0pNJCVtF0xhsqX7YB6AV2r1s8aEI3_CBjjNwJ-CcNp84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4 Rectángulo"/>
          <p:cNvSpPr/>
          <p:nvPr/>
        </p:nvSpPr>
        <p:spPr>
          <a:xfrm>
            <a:off x="5508104" y="4437112"/>
            <a:ext cx="3491880" cy="1938992"/>
          </a:xfrm>
          <a:prstGeom prst="rect">
            <a:avLst/>
          </a:prstGeom>
          <a:solidFill>
            <a:schemeClr val="accent5">
              <a:lumMod val="20000"/>
              <a:lumOff val="80000"/>
            </a:schemeClr>
          </a:solidFill>
        </p:spPr>
        <p:txBody>
          <a:bodyPr wrap="square">
            <a:spAutoFit/>
          </a:bodyPr>
          <a:lstStyle/>
          <a:p>
            <a:r>
              <a:rPr lang="es-CO" sz="2400" dirty="0"/>
              <a:t>El orgullo es un pecado y mientras permitamos que continúe en nuestra vida, no podremos andar en luz.</a:t>
            </a:r>
          </a:p>
        </p:txBody>
      </p:sp>
      <p:pic>
        <p:nvPicPr>
          <p:cNvPr id="4100" name="Picture 4" descr="http://t3.gstatic.com/images?q=tbn:ANd9GcTAuq7Od0pNJCVtF0xhsqX7YB6AV2r1s8aEI3_CBjjNwJ-CcNp84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04664"/>
            <a:ext cx="3312368" cy="3882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043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100"/>
                                        </p:tgtEl>
                                        <p:attrNameLst>
                                          <p:attrName>style.visibility</p:attrName>
                                        </p:attrNameLst>
                                      </p:cBhvr>
                                      <p:to>
                                        <p:strVal val="visible"/>
                                      </p:to>
                                    </p:set>
                                    <p:animEffect transition="in" filter="wheel(1)">
                                      <p:cBhvr>
                                        <p:cTn id="12" dur="2000"/>
                                        <p:tgtEl>
                                          <p:spTgt spid="410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fltVal val="0"/>
                                          </p:val>
                                        </p:tav>
                                        <p:tav tm="100000">
                                          <p:val>
                                            <p:strVal val="#ppt_w"/>
                                          </p:val>
                                        </p:tav>
                                      </p:tavLst>
                                    </p:anim>
                                    <p:anim calcmode="lin" valueType="num">
                                      <p:cBhvr>
                                        <p:cTn id="23" dur="1000" fill="hold"/>
                                        <p:tgtEl>
                                          <p:spTgt spid="5"/>
                                        </p:tgtEl>
                                        <p:attrNameLst>
                                          <p:attrName>ppt_h</p:attrName>
                                        </p:attrNameLst>
                                      </p:cBhvr>
                                      <p:tavLst>
                                        <p:tav tm="0">
                                          <p:val>
                                            <p:fltVal val="0"/>
                                          </p:val>
                                        </p:tav>
                                        <p:tav tm="100000">
                                          <p:val>
                                            <p:strVal val="#ppt_h"/>
                                          </p:val>
                                        </p:tav>
                                      </p:tavLst>
                                    </p:anim>
                                    <p:anim calcmode="lin" valueType="num">
                                      <p:cBhvr>
                                        <p:cTn id="24" dur="1000" fill="hold"/>
                                        <p:tgtEl>
                                          <p:spTgt spid="5"/>
                                        </p:tgtEl>
                                        <p:attrNameLst>
                                          <p:attrName>style.rotation</p:attrName>
                                        </p:attrNameLst>
                                      </p:cBhvr>
                                      <p:tavLst>
                                        <p:tav tm="0">
                                          <p:val>
                                            <p:fltVal val="90"/>
                                          </p:val>
                                        </p:tav>
                                        <p:tav tm="100000">
                                          <p:val>
                                            <p:fltVal val="0"/>
                                          </p:val>
                                        </p:tav>
                                      </p:tavLst>
                                    </p:anim>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376264"/>
          </a:xfrm>
        </p:spPr>
        <p:txBody>
          <a:bodyPr>
            <a:normAutofit lnSpcReduction="10000"/>
          </a:bodyPr>
          <a:lstStyle/>
          <a:p>
            <a:pPr marL="0" indent="0">
              <a:buNone/>
            </a:pPr>
            <a:r>
              <a:rPr lang="es-CO" sz="5200" b="1" dirty="0" smtClean="0">
                <a:solidFill>
                  <a:schemeClr val="tx1"/>
                </a:solidFill>
              </a:rPr>
              <a:t>d</a:t>
            </a:r>
            <a:r>
              <a:rPr lang="es-CO" sz="5200" b="1" dirty="0" smtClean="0"/>
              <a:t>)</a:t>
            </a:r>
            <a:r>
              <a:rPr lang="es-CO" b="1" dirty="0" smtClean="0"/>
              <a:t>.</a:t>
            </a:r>
            <a:r>
              <a:rPr lang="es-CO" b="1" dirty="0" smtClean="0">
                <a:solidFill>
                  <a:schemeClr val="tx1"/>
                </a:solidFill>
                <a:latin typeface="+mn-lt"/>
                <a:ea typeface="+mn-ea"/>
                <a:cs typeface="+mn-cs"/>
              </a:rPr>
              <a:t> </a:t>
            </a:r>
            <a:r>
              <a:rPr lang="es-CO" sz="4100" b="1" u="sng" dirty="0" smtClean="0">
                <a:solidFill>
                  <a:schemeClr val="tx1"/>
                </a:solidFill>
              </a:rPr>
              <a:t>Pospone la reconciliación.</a:t>
            </a:r>
            <a:endParaRPr lang="es-CO" sz="4100" u="sng" dirty="0" smtClean="0"/>
          </a:p>
          <a:p>
            <a:pPr marL="0" indent="0">
              <a:buNone/>
            </a:pPr>
            <a:r>
              <a:rPr lang="es-CO" i="1" dirty="0" smtClean="0">
                <a:solidFill>
                  <a:srgbClr val="0070C0"/>
                </a:solidFill>
              </a:rPr>
              <a:t>“El que encubre sus pecados no prosperará; mas el que los confiesa y se aparta alcanzará misericordia.” </a:t>
            </a:r>
            <a:r>
              <a:rPr lang="es-CO" i="1" dirty="0" smtClean="0">
                <a:solidFill>
                  <a:srgbClr val="FF0000"/>
                </a:solidFill>
              </a:rPr>
              <a:t>Proverbios 28</a:t>
            </a:r>
          </a:p>
        </p:txBody>
      </p:sp>
      <p:pic>
        <p:nvPicPr>
          <p:cNvPr id="5122" name="Picture 2" descr="http://t3.gstatic.com/images?q=tbn:ANd9GcSZbqGQgSSgB_K5aozzMXQ-bHgCg8HYZ2vjw_87afb6MSCNbov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212976"/>
            <a:ext cx="2466975" cy="302433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redondeado"/>
          <p:cNvSpPr/>
          <p:nvPr/>
        </p:nvSpPr>
        <p:spPr>
          <a:xfrm>
            <a:off x="179512" y="2780928"/>
            <a:ext cx="6192688" cy="381642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b="1" dirty="0"/>
              <a:t> </a:t>
            </a:r>
            <a:r>
              <a:rPr lang="es-CO" sz="2400" b="1" dirty="0"/>
              <a:t>A veces debido a nuestro carácter, hemos cometido errores, que nos han llevado a tener serios problemas. No obstante, todo se solucionaría si reconociéramos que nos equivocamos. Realmente es una tristeza que solo por nuestro orgullo nos mantengamos ahí, y evitemos que pueda haber una reconciliación con las personas a quien hemos lastimado u ofendido.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randombar(horizontal)">
                                      <p:cBhvr>
                                        <p:cTn id="17" dur="500"/>
                                        <p:tgtEl>
                                          <p:spTgt spid="512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fltVal val="0"/>
                                          </p:val>
                                        </p:tav>
                                        <p:tav tm="100000">
                                          <p:val>
                                            <p:strVal val="#ppt_w"/>
                                          </p:val>
                                        </p:tav>
                                      </p:tavLst>
                                    </p:anim>
                                    <p:anim calcmode="lin" valueType="num">
                                      <p:cBhvr>
                                        <p:cTn id="23" dur="1000" fill="hold"/>
                                        <p:tgtEl>
                                          <p:spTgt spid="5"/>
                                        </p:tgtEl>
                                        <p:attrNameLst>
                                          <p:attrName>ppt_h</p:attrName>
                                        </p:attrNameLst>
                                      </p:cBhvr>
                                      <p:tavLst>
                                        <p:tav tm="0">
                                          <p:val>
                                            <p:fltVal val="0"/>
                                          </p:val>
                                        </p:tav>
                                        <p:tav tm="100000">
                                          <p:val>
                                            <p:strVal val="#ppt_h"/>
                                          </p:val>
                                        </p:tav>
                                      </p:tavLst>
                                    </p:anim>
                                    <p:anim calcmode="lin" valueType="num">
                                      <p:cBhvr>
                                        <p:cTn id="24" dur="1000" fill="hold"/>
                                        <p:tgtEl>
                                          <p:spTgt spid="5"/>
                                        </p:tgtEl>
                                        <p:attrNameLst>
                                          <p:attrName>style.rotation</p:attrName>
                                        </p:attrNameLst>
                                      </p:cBhvr>
                                      <p:tavLst>
                                        <p:tav tm="0">
                                          <p:val>
                                            <p:fltVal val="90"/>
                                          </p:val>
                                        </p:tav>
                                        <p:tav tm="100000">
                                          <p:val>
                                            <p:fltVal val="0"/>
                                          </p:val>
                                        </p:tav>
                                      </p:tavLst>
                                    </p:anim>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323528" y="548680"/>
            <a:ext cx="5256584" cy="576064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a:solidFill>
                  <a:srgbClr val="002060"/>
                </a:solidFill>
              </a:rPr>
              <a:t>En el texto Bíblico Hay dos palabras claves, </a:t>
            </a:r>
            <a:r>
              <a:rPr lang="es-CO" sz="3200" i="1" u="sng" dirty="0">
                <a:solidFill>
                  <a:srgbClr val="002060"/>
                </a:solidFill>
              </a:rPr>
              <a:t>confesar</a:t>
            </a:r>
            <a:r>
              <a:rPr lang="es-CO" sz="3200" dirty="0">
                <a:solidFill>
                  <a:srgbClr val="002060"/>
                </a:solidFill>
              </a:rPr>
              <a:t> y </a:t>
            </a:r>
            <a:r>
              <a:rPr lang="es-CO" sz="3200" i="1" u="sng" dirty="0">
                <a:solidFill>
                  <a:srgbClr val="002060"/>
                </a:solidFill>
              </a:rPr>
              <a:t>apartarse</a:t>
            </a:r>
            <a:r>
              <a:rPr lang="es-CO" sz="3200" dirty="0">
                <a:solidFill>
                  <a:srgbClr val="002060"/>
                </a:solidFill>
              </a:rPr>
              <a:t>, El que se niega a confesar y apartarse de sus pecados y de su orgullo no prosperará, solamente retardará la reconciliación ya sea con Dios o con los hombres.</a:t>
            </a:r>
          </a:p>
        </p:txBody>
      </p:sp>
      <p:pic>
        <p:nvPicPr>
          <p:cNvPr id="6146" name="Picture 2" descr="http://t1.gstatic.com/images?q=tbn:ANd9GcTSURmTsxZEMlwwdD-pI_jgxNZY_3GZgIQ02WUTr8ELCerHGA0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409825"/>
            <a:ext cx="2238375"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7559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160239"/>
          </a:xfrm>
        </p:spPr>
        <p:txBody>
          <a:bodyPr>
            <a:normAutofit fontScale="85000" lnSpcReduction="10000"/>
          </a:bodyPr>
          <a:lstStyle/>
          <a:p>
            <a:pPr marL="0" indent="0" algn="ctr">
              <a:buNone/>
            </a:pPr>
            <a:r>
              <a:rPr lang="es-CO" sz="5100" b="1" dirty="0" smtClean="0"/>
              <a:t>EL </a:t>
            </a:r>
            <a:r>
              <a:rPr lang="es-CO" sz="5100" b="1" dirty="0"/>
              <a:t>ANTÍDOTO PARA EL ORGULLO.</a:t>
            </a:r>
            <a:endParaRPr lang="es-CO" sz="5100" dirty="0"/>
          </a:p>
          <a:p>
            <a:pPr marL="0" indent="0">
              <a:buNone/>
            </a:pPr>
            <a:endParaRPr lang="es-CO" sz="5100" dirty="0"/>
          </a:p>
          <a:p>
            <a:pPr marL="0" indent="0">
              <a:buNone/>
            </a:pPr>
            <a:r>
              <a:rPr lang="es-CO" b="1" dirty="0"/>
              <a:t> </a:t>
            </a:r>
            <a:r>
              <a:rPr lang="es-CO" b="1" dirty="0" smtClean="0"/>
              <a:t>    </a:t>
            </a:r>
            <a:r>
              <a:rPr lang="es-CO" sz="4000" b="1" dirty="0" smtClean="0">
                <a:solidFill>
                  <a:srgbClr val="FF0000"/>
                </a:solidFill>
              </a:rPr>
              <a:t>Primero</a:t>
            </a:r>
            <a:r>
              <a:rPr lang="es-CO" b="1" dirty="0" smtClean="0"/>
              <a:t>. </a:t>
            </a:r>
            <a:r>
              <a:rPr lang="es-CO" sz="3400" b="1" u="sng" dirty="0" smtClean="0"/>
              <a:t>Aceptar </a:t>
            </a:r>
            <a:r>
              <a:rPr lang="es-CO" sz="3400" b="1" u="sng" dirty="0"/>
              <a:t>mi humanidad</a:t>
            </a:r>
            <a:r>
              <a:rPr lang="es-CO" sz="3400" b="1" u="sng" dirty="0" smtClean="0"/>
              <a:t>.</a:t>
            </a:r>
            <a:r>
              <a:rPr lang="es-CO" dirty="0"/>
              <a:t>           </a:t>
            </a:r>
          </a:p>
        </p:txBody>
      </p:sp>
      <p:sp>
        <p:nvSpPr>
          <p:cNvPr id="6" name="5 Elipse"/>
          <p:cNvSpPr/>
          <p:nvPr/>
        </p:nvSpPr>
        <p:spPr>
          <a:xfrm>
            <a:off x="251520" y="2564904"/>
            <a:ext cx="5472608" cy="3816424"/>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rgbClr val="002060"/>
                </a:solidFill>
              </a:rPr>
              <a:t>Debemos reconocer que no somos perfectos, y que estamos en proceso y que Dios todavía está trabajando en nosotros y que aún tenemos faltas.</a:t>
            </a:r>
          </a:p>
        </p:txBody>
      </p:sp>
      <p:pic>
        <p:nvPicPr>
          <p:cNvPr id="7170" name="Picture 2" descr="http://t1.gstatic.com/images?q=tbn:ANd9GcRTpi1TKieBszGnWKRtxCOFEAA-sA5o4XQrSNzqz0PHUps_puk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2708921"/>
            <a:ext cx="3168352"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1775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7170"/>
                                        </p:tgtEl>
                                        <p:attrNameLst>
                                          <p:attrName>style.visibility</p:attrName>
                                        </p:attrNameLst>
                                      </p:cBhvr>
                                      <p:to>
                                        <p:strVal val="visible"/>
                                      </p:to>
                                    </p:set>
                                    <p:animEffect transition="in" filter="randombar(horizontal)">
                                      <p:cBhvr>
                                        <p:cTn id="21" dur="500"/>
                                        <p:tgtEl>
                                          <p:spTgt spid="7170"/>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p:spPr>
        <p:txBody>
          <a:bodyPr>
            <a:normAutofit lnSpcReduction="10000"/>
          </a:bodyPr>
          <a:lstStyle/>
          <a:p>
            <a:pPr marL="0" indent="0">
              <a:buNone/>
            </a:pPr>
            <a:r>
              <a:rPr lang="es-CO" i="1" dirty="0" smtClean="0">
                <a:solidFill>
                  <a:srgbClr val="0070C0"/>
                </a:solidFill>
              </a:rPr>
              <a:t>“</a:t>
            </a:r>
            <a:r>
              <a:rPr lang="es-CO" i="1" dirty="0">
                <a:solidFill>
                  <a:srgbClr val="0070C0"/>
                </a:solidFill>
              </a:rPr>
              <a:t>Digo, pues, por la gracia que me es dada, a cada cual que está entre vosotros, </a:t>
            </a:r>
            <a:r>
              <a:rPr lang="es-CO" i="1" u="sng" dirty="0">
                <a:solidFill>
                  <a:srgbClr val="0070C0"/>
                </a:solidFill>
              </a:rPr>
              <a:t>que no tenga más alto concepto de sí que el que debe tener</a:t>
            </a:r>
            <a:r>
              <a:rPr lang="es-CO" i="1" dirty="0">
                <a:solidFill>
                  <a:srgbClr val="0070C0"/>
                </a:solidFill>
              </a:rPr>
              <a:t>, sino que piense de sí con cordura...”</a:t>
            </a:r>
            <a:r>
              <a:rPr lang="es-CO" dirty="0"/>
              <a:t> </a:t>
            </a:r>
            <a:r>
              <a:rPr lang="es-CO" dirty="0">
                <a:solidFill>
                  <a:srgbClr val="FF0000"/>
                </a:solidFill>
              </a:rPr>
              <a:t>Rom. </a:t>
            </a:r>
            <a:r>
              <a:rPr lang="es-CO" dirty="0" smtClean="0">
                <a:solidFill>
                  <a:srgbClr val="FF0000"/>
                </a:solidFill>
              </a:rPr>
              <a:t>12:3</a:t>
            </a:r>
            <a:endParaRPr lang="es-CO" dirty="0"/>
          </a:p>
          <a:p>
            <a:endParaRPr lang="es-CO" dirty="0"/>
          </a:p>
        </p:txBody>
      </p:sp>
      <p:sp>
        <p:nvSpPr>
          <p:cNvPr id="4" name="3 Rectángulo"/>
          <p:cNvSpPr/>
          <p:nvPr/>
        </p:nvSpPr>
        <p:spPr>
          <a:xfrm>
            <a:off x="179512" y="2636912"/>
            <a:ext cx="6408712" cy="3970318"/>
          </a:xfrm>
          <a:prstGeom prst="rect">
            <a:avLst/>
          </a:prstGeom>
        </p:spPr>
        <p:txBody>
          <a:bodyPr wrap="square">
            <a:spAutoFit/>
          </a:bodyPr>
          <a:lstStyle/>
          <a:p>
            <a:r>
              <a:rPr lang="es-CO" sz="2800" dirty="0"/>
              <a:t>En otras palabras, debemos vernos como Dios nos ve, como un ser imperfecto, y no debemos tener un concepto más alto del que debemos tener. Nuestro problema es que no queremos reconocer que somos humanos, que Dios todavía esta trabajando en nosotros y la primera solución para vencer nuestro problema con el ego es aceptar nuestra humanidad.</a:t>
            </a:r>
          </a:p>
        </p:txBody>
      </p:sp>
      <p:pic>
        <p:nvPicPr>
          <p:cNvPr id="8194" name="Picture 2" descr="http://t2.gstatic.com/images?q=tbn:ANd9GcR17Ch2DqKwTMD7IjxjGZVfoY6Q0sSCWbGF_Ac-h27mvmcD0tu8x6ZXnu4An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2492" y="2636912"/>
            <a:ext cx="2267980" cy="23762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615608" y="5283791"/>
            <a:ext cx="2232248" cy="1323439"/>
          </a:xfrm>
          <a:prstGeom prst="rect">
            <a:avLst/>
          </a:prstGeom>
        </p:spPr>
        <p:txBody>
          <a:bodyPr wrap="square">
            <a:spAutoFit/>
          </a:bodyPr>
          <a:lstStyle/>
          <a:p>
            <a:pPr algn="ctr"/>
            <a:r>
              <a:rPr lang="es-CO" sz="2000" b="1" dirty="0">
                <a:solidFill>
                  <a:srgbClr val="FF0000"/>
                </a:solidFill>
              </a:rPr>
              <a:t>Entre más ricos nos consideremos somos más </a:t>
            </a:r>
            <a:r>
              <a:rPr lang="es-CO" sz="2000" b="1" dirty="0" smtClean="0">
                <a:solidFill>
                  <a:srgbClr val="FF0000"/>
                </a:solidFill>
              </a:rPr>
              <a:t>pobres </a:t>
            </a:r>
            <a:r>
              <a:rPr lang="es-CO" sz="2000" b="1" dirty="0" smtClean="0">
                <a:solidFill>
                  <a:srgbClr val="002060"/>
                </a:solidFill>
              </a:rPr>
              <a:t>(Lea Apoc.3:17).</a:t>
            </a:r>
            <a:endParaRPr lang="es-CO" sz="2000" b="1" dirty="0">
              <a:solidFill>
                <a:srgbClr val="002060"/>
              </a:solidFill>
            </a:endParaRPr>
          </a:p>
        </p:txBody>
      </p:sp>
    </p:spTree>
    <p:extLst>
      <p:ext uri="{BB962C8B-B14F-4D97-AF65-F5344CB8AC3E}">
        <p14:creationId xmlns:p14="http://schemas.microsoft.com/office/powerpoint/2010/main" val="924364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 calcmode="lin" valueType="num">
                                      <p:cBhvr>
                                        <p:cTn id="9" dur="1000" fill="hold"/>
                                        <p:tgtEl>
                                          <p:spTgt spid="8194"/>
                                        </p:tgtEl>
                                        <p:attrNameLst>
                                          <p:attrName>style.rotation</p:attrName>
                                        </p:attrNameLst>
                                      </p:cBhvr>
                                      <p:tavLst>
                                        <p:tav tm="0">
                                          <p:val>
                                            <p:fltVal val="90"/>
                                          </p:val>
                                        </p:tav>
                                        <p:tav tm="100000">
                                          <p:val>
                                            <p:fltVal val="0"/>
                                          </p:val>
                                        </p:tav>
                                      </p:tavLst>
                                    </p:anim>
                                    <p:animEffect transition="in" filter="fade">
                                      <p:cBhvr>
                                        <p:cTn id="10" dur="1000"/>
                                        <p:tgtEl>
                                          <p:spTgt spid="819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3"/>
            <a:ext cx="8229600" cy="1152128"/>
          </a:xfrm>
        </p:spPr>
        <p:txBody>
          <a:bodyPr>
            <a:normAutofit/>
          </a:bodyPr>
          <a:lstStyle/>
          <a:p>
            <a:pPr marL="0" indent="0">
              <a:buNone/>
            </a:pPr>
            <a:r>
              <a:rPr lang="es-CO" b="1" dirty="0" smtClean="0">
                <a:solidFill>
                  <a:srgbClr val="FF0000"/>
                </a:solidFill>
              </a:rPr>
              <a:t>Segundo.</a:t>
            </a:r>
            <a:r>
              <a:rPr lang="es-CO" b="1" dirty="0" smtClean="0"/>
              <a:t> </a:t>
            </a:r>
            <a:r>
              <a:rPr lang="es-CO" b="1" u="sng" dirty="0" smtClean="0"/>
              <a:t>Reconocer </a:t>
            </a:r>
            <a:r>
              <a:rPr lang="es-CO" b="1" u="sng" dirty="0"/>
              <a:t>la gracia de Dios en nuestra vida</a:t>
            </a:r>
            <a:r>
              <a:rPr lang="es-CO" b="1" u="sng" dirty="0" smtClean="0"/>
              <a:t>.</a:t>
            </a:r>
            <a:r>
              <a:rPr lang="es-CO" dirty="0" smtClean="0"/>
              <a:t> </a:t>
            </a:r>
          </a:p>
        </p:txBody>
      </p:sp>
      <p:sp>
        <p:nvSpPr>
          <p:cNvPr id="4" name="3 Rectángulo"/>
          <p:cNvSpPr/>
          <p:nvPr/>
        </p:nvSpPr>
        <p:spPr>
          <a:xfrm>
            <a:off x="375610" y="2276872"/>
            <a:ext cx="5256584" cy="3970318"/>
          </a:xfrm>
          <a:prstGeom prst="rect">
            <a:avLst/>
          </a:prstGeom>
        </p:spPr>
        <p:txBody>
          <a:bodyPr wrap="square">
            <a:spAutoFit/>
          </a:bodyPr>
          <a:lstStyle/>
          <a:p>
            <a:r>
              <a:rPr lang="es-CO" sz="3600" dirty="0"/>
              <a:t>¿Qué significa esto? Simple y sencillamente que no seríamos ni tendríamos nada sino fuera de Dios, ya que todo lo que somos y lo que tenemos le pertenece a Él. </a:t>
            </a:r>
          </a:p>
        </p:txBody>
      </p:sp>
      <p:pic>
        <p:nvPicPr>
          <p:cNvPr id="9218" name="Picture 2" descr="http://t1.gstatic.com/images?q=tbn:ANd9GcQtUOZ2O9s-jhTYtxW2VP2utUXFVTKTqzJze1rHPTOQ2SGFFlDJ9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276872"/>
            <a:ext cx="3096344" cy="3288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418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 calcmode="lin" valueType="num">
                                      <p:cBhvr>
                                        <p:cTn id="12" dur="1000" fill="hold"/>
                                        <p:tgtEl>
                                          <p:spTgt spid="9218"/>
                                        </p:tgtEl>
                                        <p:attrNameLst>
                                          <p:attrName>ppt_w</p:attrName>
                                        </p:attrNameLst>
                                      </p:cBhvr>
                                      <p:tavLst>
                                        <p:tav tm="0">
                                          <p:val>
                                            <p:fltVal val="0"/>
                                          </p:val>
                                        </p:tav>
                                        <p:tav tm="100000">
                                          <p:val>
                                            <p:strVal val="#ppt_w"/>
                                          </p:val>
                                        </p:tav>
                                      </p:tavLst>
                                    </p:anim>
                                    <p:anim calcmode="lin" valueType="num">
                                      <p:cBhvr>
                                        <p:cTn id="13" dur="1000" fill="hold"/>
                                        <p:tgtEl>
                                          <p:spTgt spid="9218"/>
                                        </p:tgtEl>
                                        <p:attrNameLst>
                                          <p:attrName>ppt_h</p:attrName>
                                        </p:attrNameLst>
                                      </p:cBhvr>
                                      <p:tavLst>
                                        <p:tav tm="0">
                                          <p:val>
                                            <p:fltVal val="0"/>
                                          </p:val>
                                        </p:tav>
                                        <p:tav tm="100000">
                                          <p:val>
                                            <p:strVal val="#ppt_h"/>
                                          </p:val>
                                        </p:tav>
                                      </p:tavLst>
                                    </p:anim>
                                    <p:anim calcmode="lin" valueType="num">
                                      <p:cBhvr>
                                        <p:cTn id="14" dur="1000" fill="hold"/>
                                        <p:tgtEl>
                                          <p:spTgt spid="9218"/>
                                        </p:tgtEl>
                                        <p:attrNameLst>
                                          <p:attrName>style.rotation</p:attrName>
                                        </p:attrNameLst>
                                      </p:cBhvr>
                                      <p:tavLst>
                                        <p:tav tm="0">
                                          <p:val>
                                            <p:fltVal val="90"/>
                                          </p:val>
                                        </p:tav>
                                        <p:tav tm="100000">
                                          <p:val>
                                            <p:fltVal val="0"/>
                                          </p:val>
                                        </p:tav>
                                      </p:tavLst>
                                    </p:anim>
                                    <p:animEffect transition="in" filter="fade">
                                      <p:cBhvr>
                                        <p:cTn id="15" dur="1000"/>
                                        <p:tgtEl>
                                          <p:spTgt spid="9218"/>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4121299"/>
          </a:xfrm>
        </p:spPr>
        <p:txBody>
          <a:bodyPr/>
          <a:lstStyle/>
          <a:p>
            <a:pPr marL="0" indent="0" algn="ctr">
              <a:buNone/>
            </a:pPr>
            <a:r>
              <a:rPr lang="es-CO" i="1" dirty="0">
                <a:solidFill>
                  <a:srgbClr val="0070C0"/>
                </a:solidFill>
              </a:rPr>
              <a:t>“Toda buena dádiva y todo don perfecto desciende de lo alto, del Padre de las luces, en el cual no hay mudanza, ni sombra de variación.” </a:t>
            </a:r>
            <a:r>
              <a:rPr lang="es-CO" dirty="0">
                <a:solidFill>
                  <a:srgbClr val="FF0000"/>
                </a:solidFill>
              </a:rPr>
              <a:t>Santiago 1:17</a:t>
            </a:r>
          </a:p>
          <a:p>
            <a:pPr marL="0" indent="0">
              <a:buNone/>
            </a:pPr>
            <a:r>
              <a:rPr lang="es-CO" dirty="0"/>
              <a:t>Todo lo que tenemos lo hemos recibido de Dios</a:t>
            </a:r>
          </a:p>
        </p:txBody>
      </p:sp>
      <p:sp>
        <p:nvSpPr>
          <p:cNvPr id="4" name="3 Rectángulo"/>
          <p:cNvSpPr/>
          <p:nvPr/>
        </p:nvSpPr>
        <p:spPr>
          <a:xfrm>
            <a:off x="456638" y="3474005"/>
            <a:ext cx="8352928" cy="954107"/>
          </a:xfrm>
          <a:prstGeom prst="rect">
            <a:avLst/>
          </a:prstGeom>
          <a:blipFill>
            <a:blip r:embed="rId2"/>
            <a:tile tx="0" ty="0" sx="100000" sy="100000" flip="none" algn="tl"/>
          </a:blipFill>
        </p:spPr>
        <p:txBody>
          <a:bodyPr wrap="square">
            <a:spAutoFit/>
          </a:bodyPr>
          <a:lstStyle/>
          <a:p>
            <a:pPr algn="ctr"/>
            <a:r>
              <a:rPr lang="es-CO" sz="2800" dirty="0" smtClean="0"/>
              <a:t>Meditemos </a:t>
            </a:r>
            <a:r>
              <a:rPr lang="es-CO" sz="2800" dirty="0"/>
              <a:t>un poco, </a:t>
            </a:r>
            <a:r>
              <a:rPr lang="es-CO" sz="2800" b="1" i="1" dirty="0">
                <a:solidFill>
                  <a:srgbClr val="FF0000"/>
                </a:solidFill>
                <a:latin typeface="Agency FB" pitchFamily="34" charset="0"/>
              </a:rPr>
              <a:t>¿qué tenemos que hayamos logrado por nuestros propios esfuerzos</a:t>
            </a:r>
            <a:r>
              <a:rPr lang="es-CO" sz="2800" b="1" i="1" dirty="0" smtClean="0">
                <a:solidFill>
                  <a:srgbClr val="FF0000"/>
                </a:solidFill>
                <a:latin typeface="Agency FB" pitchFamily="34" charset="0"/>
              </a:rPr>
              <a:t>?</a:t>
            </a:r>
          </a:p>
        </p:txBody>
      </p:sp>
      <p:sp>
        <p:nvSpPr>
          <p:cNvPr id="5" name="4 Rectángulo"/>
          <p:cNvSpPr/>
          <p:nvPr/>
        </p:nvSpPr>
        <p:spPr>
          <a:xfrm>
            <a:off x="61102" y="4611231"/>
            <a:ext cx="9144000" cy="2246769"/>
          </a:xfrm>
          <a:prstGeom prst="rect">
            <a:avLst/>
          </a:prstGeom>
        </p:spPr>
        <p:txBody>
          <a:bodyPr wrap="square">
            <a:spAutoFit/>
          </a:bodyPr>
          <a:lstStyle/>
          <a:p>
            <a:pPr algn="ctr"/>
            <a:r>
              <a:rPr lang="es-CO" sz="2800" dirty="0"/>
              <a:t> Si somos sinceros, debemos reconocer que si fuera por nosotros mismos no seríamos ni tendríamos nada. El trabajo que tenemos, así como la familia que tenemos, nuestra vida, etc. Todo proviene de Dios</a:t>
            </a:r>
            <a:r>
              <a:rPr lang="es-CO" sz="2800" dirty="0" smtClean="0"/>
              <a:t>. El segundo pasa para vencer nuestro ego, es reconocer que todo proviene de Dios.</a:t>
            </a:r>
            <a:endParaRPr lang="es-CO" sz="2800" dirty="0"/>
          </a:p>
        </p:txBody>
      </p:sp>
    </p:spTree>
    <p:extLst>
      <p:ext uri="{BB962C8B-B14F-4D97-AF65-F5344CB8AC3E}">
        <p14:creationId xmlns:p14="http://schemas.microsoft.com/office/powerpoint/2010/main" val="453196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304256"/>
          </a:xfrm>
          <a:blipFill>
            <a:blip r:embed="rId2"/>
            <a:tile tx="0" ty="0" sx="100000" sy="100000" flip="none" algn="tl"/>
          </a:blipFill>
        </p:spPr>
        <p:txBody>
          <a:bodyPr>
            <a:normAutofit fontScale="92500" lnSpcReduction="20000"/>
          </a:bodyPr>
          <a:lstStyle/>
          <a:p>
            <a:pPr marL="0" indent="0" algn="ctr">
              <a:buNone/>
            </a:pPr>
            <a:r>
              <a:rPr lang="es-CO" sz="3400" b="1" dirty="0" smtClean="0">
                <a:solidFill>
                  <a:srgbClr val="FF0000"/>
                </a:solidFill>
              </a:rPr>
              <a:t>Tercero.</a:t>
            </a:r>
            <a:r>
              <a:rPr lang="es-CO" b="1" dirty="0" smtClean="0"/>
              <a:t> </a:t>
            </a:r>
            <a:r>
              <a:rPr lang="es-CO" b="1" i="1" u="sng" dirty="0" smtClean="0"/>
              <a:t>Experimentar </a:t>
            </a:r>
            <a:r>
              <a:rPr lang="es-CO" b="1" i="1" u="sng" dirty="0"/>
              <a:t>el amor incondicional de </a:t>
            </a:r>
            <a:r>
              <a:rPr lang="es-CO" b="1" i="1" u="sng" dirty="0" smtClean="0"/>
              <a:t>Dios</a:t>
            </a:r>
            <a:endParaRPr lang="es-CO" b="1" i="1" u="sng" dirty="0"/>
          </a:p>
          <a:p>
            <a:pPr marL="0" indent="0">
              <a:buNone/>
            </a:pPr>
            <a:endParaRPr lang="es-CO" b="1" i="1" u="sng" dirty="0" smtClean="0"/>
          </a:p>
          <a:p>
            <a:pPr marL="0" indent="0" algn="ctr">
              <a:buNone/>
            </a:pPr>
            <a:r>
              <a:rPr lang="es-CO" b="1" i="1" dirty="0" smtClean="0">
                <a:solidFill>
                  <a:srgbClr val="FF0000"/>
                </a:solidFill>
              </a:rPr>
              <a:t>¿De </a:t>
            </a:r>
            <a:r>
              <a:rPr lang="es-CO" b="1" i="1" dirty="0">
                <a:solidFill>
                  <a:srgbClr val="FF0000"/>
                </a:solidFill>
              </a:rPr>
              <a:t>qué manera el amor puede ser un antídoto para el orgullo</a:t>
            </a:r>
            <a:r>
              <a:rPr lang="es-CO" b="1" i="1" dirty="0" smtClean="0">
                <a:solidFill>
                  <a:srgbClr val="FF0000"/>
                </a:solidFill>
              </a:rPr>
              <a:t>?</a:t>
            </a:r>
          </a:p>
        </p:txBody>
      </p:sp>
      <p:sp>
        <p:nvSpPr>
          <p:cNvPr id="4" name="3 Rectángulo"/>
          <p:cNvSpPr/>
          <p:nvPr/>
        </p:nvSpPr>
        <p:spPr>
          <a:xfrm>
            <a:off x="251520" y="3284984"/>
            <a:ext cx="6552728" cy="2677656"/>
          </a:xfrm>
          <a:prstGeom prst="rect">
            <a:avLst/>
          </a:prstGeom>
          <a:blipFill>
            <a:blip r:embed="rId3"/>
            <a:tile tx="0" ty="0" sx="100000" sy="100000" flip="none" algn="tl"/>
          </a:blipFill>
        </p:spPr>
        <p:txBody>
          <a:bodyPr wrap="square">
            <a:spAutoFit/>
          </a:bodyPr>
          <a:lstStyle/>
          <a:p>
            <a:r>
              <a:rPr lang="es-CO" sz="2800" dirty="0"/>
              <a:t>Una persona orgullosa, no puede dar amor y al contrario lo único que sale a relucir es un corazón con un vacío tan grande dentro de si. Por eso cuando alguien recibe del amor del Padre y puede reflejarlo, no hay cabida para el orgullo.</a:t>
            </a:r>
          </a:p>
        </p:txBody>
      </p:sp>
      <p:pic>
        <p:nvPicPr>
          <p:cNvPr id="1026" name="Picture 2" descr="http://t0.gstatic.com/images?q=tbn:ANd9GcTN04g03dL7Lm_jtC7K1lb8lR6XWGABs3F-CNq2mC4_kOqdaqANrMsdMT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5043" y="3284984"/>
            <a:ext cx="2088232" cy="2522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451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1000" fill="hold"/>
                                        <p:tgtEl>
                                          <p:spTgt spid="1026"/>
                                        </p:tgtEl>
                                        <p:attrNameLst>
                                          <p:attrName>ppt_w</p:attrName>
                                        </p:attrNameLst>
                                      </p:cBhvr>
                                      <p:tavLst>
                                        <p:tav tm="0">
                                          <p:val>
                                            <p:fltVal val="0"/>
                                          </p:val>
                                        </p:tav>
                                        <p:tav tm="100000">
                                          <p:val>
                                            <p:strVal val="#ppt_w"/>
                                          </p:val>
                                        </p:tav>
                                      </p:tavLst>
                                    </p:anim>
                                    <p:anim calcmode="lin" valueType="num">
                                      <p:cBhvr>
                                        <p:cTn id="29" dur="1000" fill="hold"/>
                                        <p:tgtEl>
                                          <p:spTgt spid="1026"/>
                                        </p:tgtEl>
                                        <p:attrNameLst>
                                          <p:attrName>ppt_h</p:attrName>
                                        </p:attrNameLst>
                                      </p:cBhvr>
                                      <p:tavLst>
                                        <p:tav tm="0">
                                          <p:val>
                                            <p:fltVal val="0"/>
                                          </p:val>
                                        </p:tav>
                                        <p:tav tm="100000">
                                          <p:val>
                                            <p:strVal val="#ppt_h"/>
                                          </p:val>
                                        </p:tav>
                                      </p:tavLst>
                                    </p:anim>
                                    <p:anim calcmode="lin" valueType="num">
                                      <p:cBhvr>
                                        <p:cTn id="30" dur="1000" fill="hold"/>
                                        <p:tgtEl>
                                          <p:spTgt spid="1026"/>
                                        </p:tgtEl>
                                        <p:attrNameLst>
                                          <p:attrName>style.rotation</p:attrName>
                                        </p:attrNameLst>
                                      </p:cBhvr>
                                      <p:tavLst>
                                        <p:tav tm="0">
                                          <p:val>
                                            <p:fltVal val="90"/>
                                          </p:val>
                                        </p:tav>
                                        <p:tav tm="100000">
                                          <p:val>
                                            <p:fltVal val="0"/>
                                          </p:val>
                                        </p:tav>
                                      </p:tavLst>
                                    </p:anim>
                                    <p:animEffect transition="in" filter="fade">
                                      <p:cBhvr>
                                        <p:cTn id="31" dur="1000"/>
                                        <p:tgtEl>
                                          <p:spTgt spid="1026"/>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inVertical)">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5721499"/>
          </a:xfrm>
        </p:spPr>
        <p:txBody>
          <a:bodyPr>
            <a:normAutofit/>
          </a:bodyPr>
          <a:lstStyle/>
          <a:p>
            <a:pPr marL="0" indent="0" algn="ctr">
              <a:buNone/>
            </a:pPr>
            <a:r>
              <a:rPr lang="es-CO" i="1" dirty="0">
                <a:solidFill>
                  <a:srgbClr val="0070C0"/>
                </a:solidFill>
              </a:rPr>
              <a:t>“A fin de que...seáis plenamente capaces de comprender con todos los santos, </a:t>
            </a:r>
            <a:r>
              <a:rPr lang="es-CO" i="1" u="sng" dirty="0">
                <a:solidFill>
                  <a:srgbClr val="0070C0"/>
                </a:solidFill>
              </a:rPr>
              <a:t>cuál sea la anchura, la longitud, la profundidad y la altura, y de conocer el amor de Cristo, que excede a todo conocimiento, para que seáis llenos de toda la plenitud de Dios</a:t>
            </a:r>
            <a:r>
              <a:rPr lang="es-CO" i="1" u="sng" dirty="0" smtClean="0">
                <a:solidFill>
                  <a:srgbClr val="0070C0"/>
                </a:solidFill>
              </a:rPr>
              <a:t>.</a:t>
            </a:r>
            <a:r>
              <a:rPr lang="es-CO" i="1" dirty="0" smtClean="0">
                <a:solidFill>
                  <a:srgbClr val="0070C0"/>
                </a:solidFill>
              </a:rPr>
              <a:t>”</a:t>
            </a:r>
          </a:p>
          <a:p>
            <a:pPr marL="0" indent="0" algn="ctr">
              <a:buNone/>
            </a:pPr>
            <a:r>
              <a:rPr lang="es-CO" dirty="0" smtClean="0"/>
              <a:t> </a:t>
            </a:r>
            <a:r>
              <a:rPr lang="es-CO" dirty="0">
                <a:solidFill>
                  <a:srgbClr val="FF0000"/>
                </a:solidFill>
              </a:rPr>
              <a:t>Efesios </a:t>
            </a:r>
            <a:r>
              <a:rPr lang="es-CO" dirty="0" smtClean="0">
                <a:solidFill>
                  <a:srgbClr val="FF0000"/>
                </a:solidFill>
              </a:rPr>
              <a:t>3:18-19</a:t>
            </a:r>
            <a:r>
              <a:rPr lang="es-CO" dirty="0">
                <a:solidFill>
                  <a:srgbClr val="FF0000"/>
                </a:solidFill>
              </a:rPr>
              <a:t>   </a:t>
            </a:r>
            <a:r>
              <a:rPr lang="es-CO" dirty="0"/>
              <a:t>    </a:t>
            </a:r>
          </a:p>
        </p:txBody>
      </p:sp>
      <p:pic>
        <p:nvPicPr>
          <p:cNvPr id="2050" name="Picture 2" descr="http://t1.gstatic.com/images?q=tbn:ANd9GcSmSDy2niXv20zB_ZuhMxdnXiIwKnlqrmUlSiamdtTxzgYRYDAp2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32656"/>
            <a:ext cx="2880320"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940152" y="4365104"/>
            <a:ext cx="2884439" cy="2215991"/>
          </a:xfrm>
          <a:prstGeom prst="rect">
            <a:avLst/>
          </a:prstGeom>
        </p:spPr>
        <p:txBody>
          <a:bodyPr wrap="square">
            <a:spAutoFit/>
          </a:bodyPr>
          <a:lstStyle/>
          <a:p>
            <a:pPr algn="ctr"/>
            <a:r>
              <a:rPr lang="es-CO" sz="2000" b="1" dirty="0">
                <a:solidFill>
                  <a:srgbClr val="FF0000"/>
                </a:solidFill>
              </a:rPr>
              <a:t>Cuando contemplamos a Cristo crucificado en nuestro lugar, comprendemos el amor abnegado de </a:t>
            </a:r>
            <a:r>
              <a:rPr lang="es-CO" sz="2000" b="1" dirty="0" smtClean="0">
                <a:solidFill>
                  <a:srgbClr val="FF0000"/>
                </a:solidFill>
              </a:rPr>
              <a:t>Dios.</a:t>
            </a:r>
          </a:p>
          <a:p>
            <a:pPr algn="ctr"/>
            <a:r>
              <a:rPr lang="es-CO" sz="2000" b="1" dirty="0" smtClean="0">
                <a:solidFill>
                  <a:srgbClr val="002060"/>
                </a:solidFill>
              </a:rPr>
              <a:t> (Lea Juan 3:16).</a:t>
            </a:r>
            <a:endParaRPr lang="es-CO" sz="2000" b="1" dirty="0">
              <a:solidFill>
                <a:srgbClr val="002060"/>
              </a:solidFill>
            </a:endParaRPr>
          </a:p>
          <a:p>
            <a:endParaRPr lang="es-CO" dirty="0"/>
          </a:p>
        </p:txBody>
      </p:sp>
    </p:spTree>
    <p:extLst>
      <p:ext uri="{BB962C8B-B14F-4D97-AF65-F5344CB8AC3E}">
        <p14:creationId xmlns:p14="http://schemas.microsoft.com/office/powerpoint/2010/main" val="3978769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611560" y="1052736"/>
            <a:ext cx="7920880" cy="475252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Dios quiere que entendamos, sintamos y experimentemos su amor incondicional, aunque no alcancemos a comprenderlo. Por eso debemos quitarnos el ego, ya que solamente destruye nuestras vidas y la de las personas que nos rodean. Nuestro orgullo no nos lleva a ningún lugar, en cambio la humildad nos lleva por caminos de bendición. </a:t>
            </a:r>
          </a:p>
        </p:txBody>
      </p:sp>
    </p:spTree>
    <p:extLst>
      <p:ext uri="{BB962C8B-B14F-4D97-AF65-F5344CB8AC3E}">
        <p14:creationId xmlns:p14="http://schemas.microsoft.com/office/powerpoint/2010/main" val="5646700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404664"/>
            <a:ext cx="5328592" cy="6264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chemeClr val="tx1"/>
                </a:solidFill>
              </a:rPr>
              <a:t>La Palabra de Dios nos enseña que el que se humilla será enaltecido pero el que se exalta será humillado. Esa es la base de la vida cristiana. </a:t>
            </a:r>
            <a:endParaRPr lang="es-CO" sz="2800" dirty="0" smtClean="0">
              <a:solidFill>
                <a:schemeClr val="tx1"/>
              </a:solidFill>
            </a:endParaRPr>
          </a:p>
          <a:p>
            <a:endParaRPr lang="es-CO" sz="2800" dirty="0">
              <a:solidFill>
                <a:schemeClr val="tx1"/>
              </a:solidFill>
            </a:endParaRPr>
          </a:p>
          <a:p>
            <a:r>
              <a:rPr lang="es-CO" sz="2800" dirty="0" smtClean="0">
                <a:solidFill>
                  <a:schemeClr val="tx1"/>
                </a:solidFill>
              </a:rPr>
              <a:t>Solo </a:t>
            </a:r>
            <a:r>
              <a:rPr lang="es-CO" sz="2800" dirty="0">
                <a:solidFill>
                  <a:schemeClr val="tx1"/>
                </a:solidFill>
              </a:rPr>
              <a:t>cuando experimentamos el amor de Dios en nuestras vidas somos verdaderamente libres del orgullo, ese orgullo que tal vez ha hecho que perdamos nuestra relación con nuestra familia o con nuestros amigos.</a:t>
            </a:r>
            <a:endParaRPr lang="es-CO" sz="2800" dirty="0"/>
          </a:p>
        </p:txBody>
      </p:sp>
      <p:pic>
        <p:nvPicPr>
          <p:cNvPr id="3074" name="Picture 2" descr="http://t3.gstatic.com/images?q=tbn:ANd9GcSraD_6Or8yWDgW-XICi1nDHH70WMvj_WepP4YWh9KKtncu4VYu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6754" y="1270172"/>
            <a:ext cx="2466975" cy="3166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8000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randombar(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256584" cy="6048672"/>
          </a:xfrm>
        </p:spPr>
        <p:txBody>
          <a:bodyPr>
            <a:normAutofit fontScale="92500" lnSpcReduction="10000"/>
          </a:bodyPr>
          <a:lstStyle/>
          <a:p>
            <a:pPr marL="0" indent="0" algn="ctr">
              <a:buNone/>
            </a:pPr>
            <a:r>
              <a:rPr lang="es-CO" dirty="0" smtClean="0">
                <a:solidFill>
                  <a:schemeClr val="tx1"/>
                </a:solidFill>
                <a:latin typeface="+mn-lt"/>
                <a:ea typeface="+mn-ea"/>
                <a:cs typeface="+mn-cs"/>
              </a:rPr>
              <a:t>Hemos cometido muchos errores por ser orgullosos, ahora dejemos que el amor sea más grande que nuestro egoísmo. Dios quiere tratar con nuestros corazones quiere que en su amor venzamos el orgullo.</a:t>
            </a:r>
          </a:p>
          <a:p>
            <a:pPr marL="0" indent="0" algn="ctr">
              <a:buNone/>
            </a:pPr>
            <a:endParaRPr lang="es-CO" dirty="0"/>
          </a:p>
          <a:p>
            <a:pPr marL="0" indent="0" algn="ctr">
              <a:buNone/>
            </a:pPr>
            <a:r>
              <a:rPr lang="es-CO" dirty="0" smtClean="0">
                <a:solidFill>
                  <a:srgbClr val="FF0000"/>
                </a:solidFill>
                <a:latin typeface="+mn-lt"/>
                <a:ea typeface="+mn-ea"/>
                <a:cs typeface="+mn-cs"/>
              </a:rPr>
              <a:t> </a:t>
            </a:r>
            <a:r>
              <a:rPr lang="es-CO" dirty="0" smtClean="0">
                <a:solidFill>
                  <a:srgbClr val="FF0000"/>
                </a:solidFill>
              </a:rPr>
              <a:t>Solo el amor de Dios puede restaurar aquellas heridas que el orgullo ha causado. Solamente así tendremos el poder para hacerle frente al orgullo.</a:t>
            </a:r>
          </a:p>
          <a:p>
            <a:endParaRPr lang="es-CO" dirty="0"/>
          </a:p>
        </p:txBody>
      </p:sp>
      <p:pic>
        <p:nvPicPr>
          <p:cNvPr id="4098" name="Picture 2" descr="http://t0.gstatic.com/images?q=tbn:ANd9GcRhcQ1j38CgSVVU_dN8_i8zdZA7Mbv7leDq2q4eqeg07YSnB04A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0648"/>
            <a:ext cx="2952328" cy="31192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p:spPr>
        <p:txBody>
          <a:bodyPr>
            <a:normAutofit/>
          </a:bodyPr>
          <a:lstStyle/>
          <a:p>
            <a:pPr marL="0" indent="0" algn="ctr">
              <a:buNone/>
            </a:pPr>
            <a:r>
              <a:rPr lang="es-CO" dirty="0" smtClean="0"/>
              <a:t>En la medida en tu te relaciones con Cristo, se reflejará su carácter en tu vida. </a:t>
            </a:r>
          </a:p>
        </p:txBody>
      </p:sp>
      <p:sp>
        <p:nvSpPr>
          <p:cNvPr id="4" name="3 Rectángulo redondeado"/>
          <p:cNvSpPr/>
          <p:nvPr/>
        </p:nvSpPr>
        <p:spPr>
          <a:xfrm>
            <a:off x="395536" y="1772816"/>
            <a:ext cx="5040560" cy="475252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solidFill>
                  <a:srgbClr val="002060"/>
                </a:solidFill>
              </a:rPr>
              <a:t>Si deseas vencer tu orgullo, </a:t>
            </a:r>
            <a:r>
              <a:rPr lang="es-CO" sz="2800" b="1" dirty="0" smtClean="0">
                <a:solidFill>
                  <a:srgbClr val="002060"/>
                </a:solidFill>
              </a:rPr>
              <a:t>acompáñame </a:t>
            </a:r>
            <a:r>
              <a:rPr lang="es-CO" sz="2800" b="1" dirty="0">
                <a:solidFill>
                  <a:srgbClr val="002060"/>
                </a:solidFill>
              </a:rPr>
              <a:t>en esta oración: «Padre nuestro que estas en el cielo, gracias por amarme, te ruego me perdones por ofenderte tanto, </a:t>
            </a:r>
            <a:r>
              <a:rPr lang="es-CO" sz="2800" b="1" dirty="0" smtClean="0">
                <a:solidFill>
                  <a:srgbClr val="002060"/>
                </a:solidFill>
              </a:rPr>
              <a:t>ayúdame  </a:t>
            </a:r>
            <a:r>
              <a:rPr lang="es-CO" sz="2800" b="1" dirty="0">
                <a:solidFill>
                  <a:srgbClr val="002060"/>
                </a:solidFill>
              </a:rPr>
              <a:t>a vencer mi mal carácter. Telo pido en el nombre de Cristo. Amen</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CWAK0DASIAAhEBAxEB/8QAGwAAAgMBAQEAAAAAAAAAAAAAAAUDBAYCBwH/xAA8EAACAQMDAgMGBAQFAwUAAAABAgMABBEFEiExQRMiUQYUMmFxgZGhsfAjQsHRBxUz4fEkUoJDYqKj0v/EABkBAAMBAQEAAAAAAAAAAAAAAAABAgMEBf/EACERAAICAgIDAQEBAAAAAAAAAAABAhEDIRIxBBNBIlEU/9oADAMBAAIRAxEAPwD3GiiigAPSvma5lkSKMvIwVQOSay977Qm4bbZuqxE4Vt3MmOp+QHrUTyKK2VGDl0aK7vILRS0zgegHU0otfa7Sp79bIu8UrcAyKAufTIOM1gvaT2lWykUWTs8mWCjbuLHoW5Oe/wCVZyF766w76dJNGzAszr3HrgDA+vUVgs8m7+GvpVHvcsyRcEkn0A5rgT56J+JrL6DqMkunRe8PvuI0CyHOTn/jFOYbjdjr9aX+i3QniaReNxt5aNsfLmu4p4pR5XBPp3qi84HAO4+lQSkqPE4z6g0/e0L1jeSWOFS8rqi+rHAqkmuaW7MqX0LFcZw3TNYb2nikmUy3F6JZQpCIWCrzgqcfQ/iKzNr7UR2CPBJH7xLkqFHCpxjtxnOf9sU/c29Ir0qts9shninQPDIsiHupyK7rw/SPanV7O7NzbqhjL5dApzIM98knPXvW81P28gtNDhvI7ctdTZVIyfKpHcn+nWtI5U+yJY2jaZFGRXmOn69qNzaePd3zveSEmONf4cantjH4/wBxzXGle3WpQX5t9TVif+1k6enIo9qvYvWz1Kil2natBfEIA0cpXdscYyPUHuKYDkVonZDVH2iiimAUUUUAFFFfDQBhf8Q9XKSRaZA+C3M2O2eg/DNY6bUAivGrAAITkHkKDj+5/fHPtleNNqt9KXOVnKKc9AD/ALVmo5t+9JGyZSoP09PpXDK5Ns7IflGq9jdJF9etf3S7lJzGp7elegeAoQBVAHTAFJdDt/cNPjQBQxUFjjjNSSX0klyI7e7lkY5yqjyj8BgfjWEnbOhQfR01p/l97NOp/wCnnVfIBwrgnOPkcjj61fjkcBRnaxPA+n7+lL9WkvIZbdsyG229EQHD57nqOP61LaB2BuJRiRyFRMkcdh+/+JIarsarKIozIzYA5ZmPSqE63d858KQW8IGcsu53/wDyKikn8efwY23pFwxA4L1dgLbh9eaqwUKVs859v7yRWsI42wfCfxGU88NgfTjP6Vk4gEPIBHX6npTH2xuHk1+aBjxbKIR9R5j+bH8KVwlm6cY5+grpiqRg+zRWjokeVGBnIJ646CtCRFqtpJbADc6sI8nGMk4/P+orDJcsqquNvHfvTTSL6SS6iQEnw1OeM8AHn6c1Lj9KTKNjcyWt0NzHdEcEFs89/wC1aSYW+swg79t3GQI5c/GeODjt3rKXNwJ72aVc4kctn5kmrGn3BjuolLkLH6HqeP8Ab8Kpkmx0C9n2tb3ErRTxENE7H4W+vYV6boeojUrBJuFkUlJFH8rD95+9ebQ6LFqji494MTsQWVBjOP61s/YzTrmyF89yVKu6LEVBAYKPiwT1y2P/ABqsM7lSJyxpWaeivlfa6jnCiiigAr4a+0UAeA+09nNP7W31jG4RTcsQz8hVwSW+eADX2H2SvPH32s0c8aEHcVKEHrgg/vmtT/iXp8um6/Z67bx7onYLNxxuxjn6rXVpr+jujzWs8j3Uqr4kJQ5znqeO2T3rgyco9Hdi4yWx7aACFQ45HBHpV6OOIAvsXd64qhFIp86sCDzVqOQY5Nc6OiaZG8VzI2GeJYcDIOSSe5z+GKp3Fw8MLzlB4mTFEgznPrUj6Ul3O80xkuCeAHfCoPQAY/vVYu1xfPlspAdignOcdz86bJUb0KYdTeEiKG5hM4IVoFjJcn5+lO7o3l3p0XgQsGkkCShX2FVwec/XHSribBGxSNRJtODgc0WlwRG6NHIVIySVwAe/NCKl0YLVfYs3mpSzWlwQzOhuI2HCZUElT3z861djomnWlsqJaQBVAyfCUlvmeOTV3zJdmSSzWGSUhHk3cuB8JP4/bNWiu0fTtTlN9MiKSXRltQt9EjVmi0q3lJONuVRiSQMDvmqutIdI9npZ7HSY7dJI2jleJVyu4qoBPXB3Z49OeK1vutpukmjto2ugvlYrz+NZz261LHs/7gIQj3E6KBvViAvmJOOnQD704N2iZ9dHnEKbSu7jCZ6VZsYgj5YEtnk7c1dutJurK2imuofDRuOTyOM8jt171Z0uwW8uuJREAu7cRxx9K2kzOER/oF4ASiN/pYzkcE54X5Z45r0b2Y1CPU9IiuoiNpd1wDkAhiK8x9mZbWzlu5J28SEIX3kZHl53H06U5/wj1Ye7vp0xx4n8SIH17j696rBSZOe2j0yivmaAQeldhyH2iiigAooooAgu7SC8t3guYklicYZHGQRXl2rexo9ndVhu9PujLC24+7uvmAGO/ccivVZHWNGdjhVBJPoK889pr59Rl8bkQxHEYQlWwevI4zms8iTWzp8WLlO/hHbX9tKBGcwTAcqelTtcTxZBjyOxDcGs5JJAwUSXAkAPR/LIn965g97Vj7tdJKg6gnoPnXE8P8PTH+o67c6fbMVt97AIQGbjzMVHTvxmqej3E8MryXpLLM5cv2BP9Kk01XnuNt1HBKhO54sZU8YyT69KewWNqItsLnwx/wCm7ZYfQ9/vz9aqWB8bRjKajLZ93rNCVhlKlhjcuM/nkVQn22t7aR3Fwzu5JwNxIUeoHHJwOB61PeJax2DtHjJdUYDh1ywBHPIOCa79rdGkhU6lpI8OaMgzIoADAfzfhwaeDFy2zDNmUdIaXmLmINsIDKPjGD0peL0QuLe7YK54jkPAb5E9j+tS6PrrS2QkmXDDCyKP5Tj9DV6SLT9VhZPIWPGOh/CtMniStuLMcedLUkLpRbzqY5kVlz/MO9LFtIJvaOPwGUwWFrnCqAPGlbHb0Uf/ACFXZbe2tESFCqeHKoGBnOfLj88/arFsHcupBYJLg8kjjnj8q5acbN5Pk1XRV1jTTqmlvaI6q8sg2sRwCGz+gNYdLKRGmhT/AFULKfQ4OPw4r0rYUuIQy+Rdzse2eg/JjSDTNFYa7f3sk0bxNkrbtnylgrZz+P40421QLTMnranT9HazUoLm7AeRUIwsYPOT1JPPfGM1F7L3ElveW7w8eDhpCSAAB3zWv9odEt7i18wUyrHzIOOQOKxhUW7+AjfD8TD1+XyFacqVfRSx3s3Ooe2s8s59zBihXABOMsf32rVezuoS3sMplO4q2Qw6DPb7YP5V5DbjdKBk9SoB/M1617IW8kOjR+JwHO5Rjt+/yxWmGUpT2ZZYxjDQ9ooHSius5QqK4mS3iaSU4VRkmpaR+1MjraxRowXc4yT25/WgqEeUkirqepC5Hh5ZY84Kj+p/pWauvEinMMfgRqvTy7mI9eeP1r7NLN7uQ80hiVjiTaGx6dh1z96iXY7AXF3BGW5QZ/1Ux1XJH3HbI9RmLs9GEIwVMq3FjHKpDxK/oR1/Kqb6dbQkYLR/gPzp5izQkEyzMO2eD+GP1NdJcbM+BaxRf+WT0+WP1pUa3fSKFm8VifEVHfJC5255J64xg06M26QrBG0lzIuMA8W69fM3Y/PqT0qiZbieaNGkG/euCFA2nOe+fT1qc2txbRqk120anJaSOLzOSSee33xXLmdMmW+znXIkkgSIpI14oBikU7gxBzhsD9f0p2upveaPaSxXCoLiLeWxgjHxA8f70kt3hR5I7K5uWucZdm5PPTNRvJJaWl1Zqkga3XaqRjyneAQw74wcZ+VEMjUXRzTx/tF6KcRTyC2SKONnJuZsAqBn4V9e/wDXsKkS8ttQJW0MrLDwSibhx2GBxX2zsYY0U+ErDHTt9cdO1dNbTW6q8F14UCElgEHNTHNNO7NJYodC2Oz95l8Yu5dSHh3EgA46kd/vnrT2xYSx7+Rnk/X0qpYy+/lnBEahNqeXDZz3+fXr61d02MhZCRgM25fmMDmtPIhK1P4zmxScZOJJcN4dvIx6KjEn7VRQ7b1zkg4QdOOBg/0qTVbgJJDaAZkn7f8AtBGf6D71zfslpJDPIMoxCnHr/wAfpXPHTOhOqFntffLbaU2PikO1D+Zrz9G3tuJyTWg11zrOv2+lwEhQQrHGQu7lj9hzV+39g1WYG51EvED8EcO0kfUk/pWqg57Q5zjDTEtnGimOUjcSQAh9O/49Px+VeyWE8c9nDLCAI2QFR6DHSvNta9mls9l9YtLJHH/qRMckL6r9O49B8q1GgS3Nnp0ay7QzYbaw+EfvFbYouDaZzZWpq0aqil8WpKwXejAnqR0FXxXSc4Gsv7WzN48cIUkKFcYPXnn6cDrWprPe1ts7QJPEcFVMZIHIyQQfy/Ok+jXA6mjPmCc272wKFAxK53dfrilJSW3Hu9wEjYEzWjF8gkfEnIHX0+fyqeSKMTllGO4J57A96hu48H3qNFdkO4oc7T68ehHB+tZnp8JVZyXZWimjz4MyhlGfh+VW1LynciO2c8oMr+PT86o2F+sVu49ytwYpNiMX3HjjgbfT51ahuLq+lYI7Iq/E6cEffr+dMlTlVDPTbKb3lZZF8qDjLA8/bNX5y5IQ8CuLC+t0txCrESL5SHJJY+uT1pTrV/JLKILcnYh/iMO59P71yTTnOhJtu2SaO1q2p6jJGyNIZAgIPUKoH65qTUnSW5jSGUC6aRLduOCoG8MfTjg/ak9lZ3Lky2trKSGKGRCQDj784pnDpU0cyXc4wwDDazZZs4Oe+en51thw1Kn0YZ642nsvRXhgbwJkDqv88fX7qf7muNU1azjNvbwyK9xI+RH02hcE7h27Dn1rpQoQktx3HpjrVQ+BfXEPhNG6LIAzK6tg+mVJxmumfi47tHMvIn9LOlWfhxO09yS7SMU2nnbxjI9eDz6AelNoWRECxNkAcE1k75NvvNhdXFxLI8sIWQyMvhrJIVKgDjjoDj0+3S+0EcTkQASwozxlxLg7lRmzgg8eXGSQT1xjqpO1XwhPdmguIDNrC3Z8vhR7B884P6/pXV9sntzbl1yWG0dw3b9ayE2s6lM7wmPbklY541yC/hh9nnLAEeuMn5c1X065vNWkgiuLqa2Z3KyNDIUVk8LdhU6AZ2/PnrzgZLFFfCvZJfRj7KNYpfyuoZp5EWQTyMC0gct8KD4enTJOMZxincmtWkMkjltywkiR9jMieu4gED58/XFYqC/tzprrcyiK4W0he0jjXbhtrkt5R2AyMnAxxzVuaCMRKBF4UyTuXAUg+B4YVEHrliuFHU5+dWopKkKTbds0F9r0aTyQwiPyA7jJIUQEdRuCt0OATwB0yeavW1xJfaZHcwKPFdFcIzDoQDj8/wAqx9mktvAthc29jceHLsMMkayzDkBztJ3ebBYYBHPOBzT3SrtraaGxcMGSJQdx3Y64Gf5sDAz3xUZJKK2CQ7s7vxIQjLtYHB3dQfStBp0xmt/N1U4rJ+d9VGwHzIAcdzWvsoDbwBGOW6sfnVY3aFIsVV1KLxrKePBJKEgY7jkVaPFULy+RF2wkM3f0FaCTp2YWaKJArzzGEkAeGmM4GR2z6elcNJaQLu8KSU+UhH5OG4XO4gDPYdT6U+a1gEvjuCxLAsp6Hn+lZzTpRPq0BIwzieYgj+feifYhWKj5VFHVPO6pFa4tIZZxJbnwHkYJyAyKxHwnByjHIxuGDkDPNMhNa2MCRLJHCwQHbI43sOmdvLNk+g5/TnVoIJJbogkT+7oqgH4n8Rgg6/8AceP3hZbW7rr3uct20jJeMTc7RuwYQ7NzkbsHGT2PHaikZxzTiWXkhE67Z97sodVgUPlSMg5JAz3x1+VUJtX0qCFZlie5tpM7ZGkxufG7JXbkL156+inIqK3s5LS2gunjmSC1R40YAHEhYqcE8B/mc/QnGOzp5uGuYrawEOzey2gBJh/gKq547k8dzihJIUs05fSeT2inVbizQpC1vGzwtHGSsm1Qw4YnaOcepxxird1ezX948cc/hrFHM4jYkqwjUZ3cjOWOOuAB681BNpRZZWkB2yCWMb3EbDKIqsc8geVuMZ56c1ZttC22xTxvHZ1OZ5AQx3jzg4YZU+hx96OSX0zpi4XTzrHDeTNFayuRGNrSMrFQyDHJZVOeOcbh8sM9JlK3088863aPGuyQxkbQjMpUhsnILdSex9KaS6IpVC0n8TD7pCqkvv27gwKkH4VxgDGMCql5Yf5dEptcjLBi/ckdOgGO+AAByeKUnSsKKWpEtrBY8EvZn/7zS/XNMvL03Zs/LNJKGUFNqyKYQpJb4RyWHXJNPI7Se5uJrtnR494dBtO7C52K30LEkjJY45A4qFd7SZm8Q7UKMFcYZRjBweM9s9/nWOTOsdaKUbF0unTe8S4ugtuA8ywTEIyMUCeJhQTjtjr9Ku/5RbTIJhGs0KSiZAUw7NgKBnPA47DPOMjnN22sreVpvDlnuJpo/DfxQAsaE89APT71Y1l1s4LZYMKytwOmQB/xUxzTlba0NxSK1nZwQT28U0bkrH4abwp8NcY2jygHI6k5J6VzqMC2c6BY8RhSqPubdGpXHkJJCdewHA7U2tX8ZTvwcEVGzrc5imQFl+HJ61c1Jw0xKkxXGJJ7NLZNR2eTbukRjkYwCOcZ/fyDCx0+EXEc8al1ihWBHJwGxnkD79fwoNraJIjXHY9MkA/X1qfWLljZk2ZKbeN6rmsIYq/Ut0U3/CpZ3ha7uU3KxSQqrKecDIrS2WoNFHsmDMRjB+VZXRLcwtuuSSD1zxxWr0UJIkrRjcuQARjFdOButkSGsrBI2Y9AM1m3G4kBgDjv0NaSRd6MvqMVltYt54YpBggEcMOhrSbpEojtyfdXacZMhOAeMCkk1ukTNLDIi5kZoyWZdjH4sEBsg5ztK4z36YY3M73GnGSPO7YAcetJba4MUFpLcu/hOs0ZkVc+HJuP4HGK4svkODpGqgmMNOs8yCa5mebDbwNuCSBjJ7nA6cADOQueaunSokm96jDTEktt3ccqFYgZxkgY/TFLTPNG1tJkKEgbcD5TIei4UnPc9ewpjpjv/lbjO7aTtNVh8iU3TBxSK15b2wD3tpFH456ShF3jt8WM/nUuqShrFpYE8u0bR2Gaj0u3ZYpJJCdpONvqfWpLe4jXUDaOFWFl8oYj4vT8jVzcpL+WJaFME/ktVuJI4vEtC0bEeXeW569wMirQvHjZXVcR+7eYD4WkPGFPGRxn7Zpm1gsceyG2gmjQkpGygFCeTjt++tURZzTOZLqJ0YnIDdR6dz+xXE8M0ackXre5d9JZgSWXKg4r7bTe/WZSRTuUAE/P1rmR/CgS3jXqOc000jST4AkeUYcAkKOR8q9CCekZN0Kts9iMjYVIDcHjmugYJAspYY68Uw1JPDuGhmHlYYTPQr6UvWyjUlozgfXinKDFZNFLa+H4dlEI+c4Vcc+tI7i2nlvzK/QEgBj9en7/ABrQ2sAMixpwWPpVifRboN/BkR1PcnB/tSlj5KmPlQssyqMUAO7GTgZx8z8q+3FpHcMJFYo/qK0Wk6YLFHLlXkk+LA4A9BUN3oylt9niNj8Sknb9a04aomxElrkgy+bHrTBLCW5gZoAu1Tjb0z96sjQ5cruvMj+bEf6c02t4UgiEcYwB+dCgg5Gaj0i8mk2PGYkPDNkVpoIkhiWKJQqKMACpKKtKiQpVrcxWMRBQd3JzTWlusW+6MTL1HDD1FD6GjLxXSxaqiysEicYJzjHzP3xTKO2Txma2mwMZ8PhhnuR6fSlGoWnvAIxyOR8q60e2e2j8MtwOhznFciW+LRpZYj0aR7lpLydAC5I2PnAPbkfP07V3e7bcJbQ8BlB68/SuZIZy5kMu7PYcYrmG0/jeNOxJHRc1UYJdIV2XorXw7FW3biCQ64+Enp9qR6laNKdyNtYfzYrTaRH700xfJg27fkT8vpUN7o08TlrZmliPVSfMv960nDkqEpUxXoxuI0zKSzqMnec81LO9yZi7HAPRQKaadpMpYSXa7AOkeck/Ug1zd2c9u2EiaRezKM0KDSqwvYsitJWkF1O3l7cU80N2keYqf4YwPln9/rVVLHUJYwDEiIezNgj7U8tIEtoEiQYCj8T61cY0Js+3FvFcxeHOgdT60tXQ0LEvcSY/lC8YH9ab0VZJTstOhsyWQs7H+Z+1XKKKACiiigAooooAKKKKACuXUOpVhkHqDRRQAk1DREG6a1IjABLIc4+3pXWnaRsYSXLK+08IvTPzzRRSpWMi1a2NmhlQgxkgY7iubfTLq5hEvjRIG6DBP50UUAPbaBbeBIkACqMVLRRTEFFFFABRRRQAUUUUAFFFFABRRRQAUUUUAFFFFA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4" name="Picture 4" descr="http://t2.gstatic.com/images?q=tbn:ANd9GcRYwOsycKem5bYRoIItWDBEzVlPOmgYql76ldxLHPBD7BVIFB_8_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1916832"/>
            <a:ext cx="3456384"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747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wheel(1)">
                                      <p:cBhvr>
                                        <p:cTn id="7" dur="2000"/>
                                        <p:tgtEl>
                                          <p:spTgt spid="51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718</TotalTime>
  <Words>1404</Words>
  <Application>Microsoft Office PowerPoint</Application>
  <PresentationFormat>Presentación en pantalla (4:3)</PresentationFormat>
  <Paragraphs>66</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Antidoto para el orgullo</dc:title>
  <dc:creator>FAMILIA FIERRO CH</dc:creator>
  <cp:lastModifiedBy>FAMILIA FIERRO CH</cp:lastModifiedBy>
  <cp:revision>73</cp:revision>
  <dcterms:created xsi:type="dcterms:W3CDTF">2011-02-09T12:46:59Z</dcterms:created>
  <dcterms:modified xsi:type="dcterms:W3CDTF">2012-11-30T14:37:19Z</dcterms:modified>
</cp:coreProperties>
</file>